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26" r:id="rId2"/>
    <p:sldId id="277" r:id="rId3"/>
    <p:sldId id="309" r:id="rId4"/>
    <p:sldId id="325" r:id="rId5"/>
    <p:sldId id="323" r:id="rId6"/>
    <p:sldId id="264" r:id="rId7"/>
    <p:sldId id="257" r:id="rId8"/>
    <p:sldId id="258" r:id="rId9"/>
    <p:sldId id="259" r:id="rId10"/>
    <p:sldId id="274" r:id="rId11"/>
    <p:sldId id="261" r:id="rId12"/>
    <p:sldId id="265" r:id="rId13"/>
    <p:sldId id="266" r:id="rId14"/>
    <p:sldId id="267" r:id="rId15"/>
    <p:sldId id="268" r:id="rId16"/>
    <p:sldId id="269" r:id="rId17"/>
    <p:sldId id="275" r:id="rId18"/>
    <p:sldId id="327" r:id="rId19"/>
    <p:sldId id="328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7"/>
    <p:restoredTop sz="94668"/>
  </p:normalViewPr>
  <p:slideViewPr>
    <p:cSldViewPr snapToGrid="0">
      <p:cViewPr varScale="1">
        <p:scale>
          <a:sx n="127" d="100"/>
          <a:sy n="127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4AD75-6048-FB4A-B574-29560BBC0EE8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DD849-F1D4-1345-86C6-729DDC553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41F38-1ED3-2C4C-8C30-939ADC51A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215c835dd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215c835dd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62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1215c835dd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1215c835dd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0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533F-E085-C003-9C49-4F8DB27CE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B8086-5BE9-6B31-3B19-946F8EE2A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B052A-0D24-6CAD-8346-3A117E6A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AC38B-C77A-6A01-1A96-8F41C134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3610-8020-EC97-1E1C-464D6909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5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027F-2DE7-9540-F99E-D187C81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0B197-B06C-6266-8F23-26B5C2681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290FB-9FC1-B5C9-7422-BF393B2D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8C2F-D3AA-D27A-AD4C-EBCC33C31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AA57-ED9D-AA66-9D28-9D5D909D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95256-389A-DC5C-48F7-C9E0A1D9C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083D2-ABDB-7495-F090-AC5B6A566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9EB22-2257-262A-E26F-167B3984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66DB6-E1E9-57A2-0432-93FD5121A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EBE61-ECAC-0077-7BDF-B01E5E83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84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1"/>
          <p:cNvSpPr txBox="1">
            <a:spLocks noGrp="1"/>
          </p:cNvSpPr>
          <p:nvPr>
            <p:ph type="title"/>
          </p:nvPr>
        </p:nvSpPr>
        <p:spPr>
          <a:xfrm>
            <a:off x="963167" y="719333"/>
            <a:ext cx="1026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64" name="Google Shape;1164;p21"/>
          <p:cNvGrpSpPr/>
          <p:nvPr/>
        </p:nvGrpSpPr>
        <p:grpSpPr>
          <a:xfrm rot="5400000">
            <a:off x="8736641" y="-609830"/>
            <a:ext cx="4322256" cy="5439252"/>
            <a:chOff x="-133477" y="-930150"/>
            <a:chExt cx="3481946" cy="4381782"/>
          </a:xfrm>
        </p:grpSpPr>
        <p:cxnSp>
          <p:nvCxnSpPr>
            <p:cNvPr id="1165" name="Google Shape;1165;p21"/>
            <p:cNvCxnSpPr>
              <a:stCxn id="1166" idx="7"/>
              <a:endCxn id="1167" idx="1"/>
            </p:cNvCxnSpPr>
            <p:nvPr/>
          </p:nvCxnSpPr>
          <p:spPr>
            <a:xfrm rot="-5400000" flipH="1">
              <a:off x="2594927" y="-146639"/>
              <a:ext cx="79200" cy="134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21"/>
            <p:cNvCxnSpPr>
              <a:endCxn id="1167" idx="0"/>
            </p:cNvCxnSpPr>
            <p:nvPr/>
          </p:nvCxnSpPr>
          <p:spPr>
            <a:xfrm rot="-5400000" flipH="1">
              <a:off x="2221070" y="-544800"/>
              <a:ext cx="1488600" cy="71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21"/>
            <p:cNvCxnSpPr>
              <a:stCxn id="1170" idx="5"/>
              <a:endCxn id="1171" idx="0"/>
            </p:cNvCxnSpPr>
            <p:nvPr/>
          </p:nvCxnSpPr>
          <p:spPr>
            <a:xfrm rot="5400000">
              <a:off x="11377" y="1816527"/>
              <a:ext cx="1008300" cy="64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21"/>
            <p:cNvCxnSpPr>
              <a:stCxn id="1173" idx="5"/>
              <a:endCxn id="1174" idx="0"/>
            </p:cNvCxnSpPr>
            <p:nvPr/>
          </p:nvCxnSpPr>
          <p:spPr>
            <a:xfrm rot="5400000">
              <a:off x="753899" y="427208"/>
              <a:ext cx="498000" cy="371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21"/>
            <p:cNvCxnSpPr>
              <a:stCxn id="1176" idx="6"/>
              <a:endCxn id="1174" idx="3"/>
            </p:cNvCxnSpPr>
            <p:nvPr/>
          </p:nvCxnSpPr>
          <p:spPr>
            <a:xfrm rot="-5400000">
              <a:off x="-741222" y="1886232"/>
              <a:ext cx="252420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21"/>
            <p:cNvCxnSpPr>
              <a:stCxn id="1178" idx="5"/>
              <a:endCxn id="1179" idx="2"/>
            </p:cNvCxnSpPr>
            <p:nvPr/>
          </p:nvCxnSpPr>
          <p:spPr>
            <a:xfrm rot="-5400000">
              <a:off x="1607227" y="-114186"/>
              <a:ext cx="90900" cy="220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21"/>
            <p:cNvCxnSpPr>
              <a:endCxn id="1166" idx="1"/>
            </p:cNvCxnSpPr>
            <p:nvPr/>
          </p:nvCxnSpPr>
          <p:spPr>
            <a:xfrm rot="-5400000">
              <a:off x="688323" y="-261689"/>
              <a:ext cx="491400" cy="198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21"/>
            <p:cNvCxnSpPr>
              <a:stCxn id="1176" idx="0"/>
              <a:endCxn id="1171" idx="3"/>
            </p:cNvCxnSpPr>
            <p:nvPr/>
          </p:nvCxnSpPr>
          <p:spPr>
            <a:xfrm rot="5400000" flipH="1">
              <a:off x="-162672" y="3023082"/>
              <a:ext cx="720600" cy="39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21"/>
            <p:cNvCxnSpPr>
              <a:stCxn id="1178" idx="6"/>
              <a:endCxn id="1174" idx="2"/>
            </p:cNvCxnSpPr>
            <p:nvPr/>
          </p:nvCxnSpPr>
          <p:spPr>
            <a:xfrm rot="-5400000">
              <a:off x="608400" y="833538"/>
              <a:ext cx="132000" cy="23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1"/>
            <p:cNvCxnSpPr>
              <a:endCxn id="1170" idx="3"/>
            </p:cNvCxnSpPr>
            <p:nvPr/>
          </p:nvCxnSpPr>
          <p:spPr>
            <a:xfrm rot="-5400000">
              <a:off x="96173" y="1444377"/>
              <a:ext cx="517200" cy="8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21"/>
            <p:cNvCxnSpPr>
              <a:endCxn id="1178" idx="3"/>
            </p:cNvCxnSpPr>
            <p:nvPr/>
          </p:nvCxnSpPr>
          <p:spPr>
            <a:xfrm rot="-5400000">
              <a:off x="-177577" y="1172064"/>
              <a:ext cx="828900" cy="55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21"/>
            <p:cNvCxnSpPr>
              <a:endCxn id="1170" idx="1"/>
            </p:cNvCxnSpPr>
            <p:nvPr/>
          </p:nvCxnSpPr>
          <p:spPr>
            <a:xfrm rot="-5400000" flipH="1">
              <a:off x="95423" y="892273"/>
              <a:ext cx="600600" cy="81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21"/>
            <p:cNvCxnSpPr>
              <a:endCxn id="1187" idx="4"/>
            </p:cNvCxnSpPr>
            <p:nvPr/>
          </p:nvCxnSpPr>
          <p:spPr>
            <a:xfrm rot="-5400000">
              <a:off x="-68250" y="571148"/>
              <a:ext cx="551400" cy="46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21"/>
            <p:cNvCxnSpPr>
              <a:stCxn id="1187" idx="6"/>
              <a:endCxn id="1173" idx="2"/>
            </p:cNvCxnSpPr>
            <p:nvPr/>
          </p:nvCxnSpPr>
          <p:spPr>
            <a:xfrm rot="-5400000">
              <a:off x="727500" y="83198"/>
              <a:ext cx="156300" cy="68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9" name="Google Shape;1189;p21"/>
            <p:cNvCxnSpPr>
              <a:endCxn id="1187" idx="0"/>
            </p:cNvCxnSpPr>
            <p:nvPr/>
          </p:nvCxnSpPr>
          <p:spPr>
            <a:xfrm rot="-5400000" flipH="1">
              <a:off x="3150" y="42848"/>
              <a:ext cx="654000" cy="2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21"/>
            <p:cNvCxnSpPr>
              <a:endCxn id="1187" idx="3"/>
            </p:cNvCxnSpPr>
            <p:nvPr/>
          </p:nvCxnSpPr>
          <p:spPr>
            <a:xfrm rot="-5400000">
              <a:off x="45173" y="341775"/>
              <a:ext cx="198600" cy="555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21"/>
            <p:cNvCxnSpPr>
              <a:stCxn id="1174" idx="7"/>
              <a:endCxn id="1166" idx="3"/>
            </p:cNvCxnSpPr>
            <p:nvPr/>
          </p:nvCxnSpPr>
          <p:spPr>
            <a:xfrm rot="-5400000">
              <a:off x="1206649" y="148101"/>
              <a:ext cx="348600" cy="109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21"/>
            <p:cNvCxnSpPr>
              <a:stCxn id="1166" idx="5"/>
              <a:endCxn id="1179" idx="1"/>
            </p:cNvCxnSpPr>
            <p:nvPr/>
          </p:nvCxnSpPr>
          <p:spPr>
            <a:xfrm rot="-5400000" flipH="1">
              <a:off x="2159627" y="322815"/>
              <a:ext cx="406500" cy="80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21"/>
            <p:cNvCxnSpPr>
              <a:stCxn id="1167" idx="4"/>
              <a:endCxn id="1179" idx="0"/>
            </p:cNvCxnSpPr>
            <p:nvPr/>
          </p:nvCxnSpPr>
          <p:spPr>
            <a:xfrm rot="5400000">
              <a:off x="2895920" y="491550"/>
              <a:ext cx="313200" cy="54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76" name="Google Shape;1176;p21"/>
            <p:cNvSpPr/>
            <p:nvPr/>
          </p:nvSpPr>
          <p:spPr>
            <a:xfrm>
              <a:off x="193428" y="3403332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170533" y="2641485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</a:t>
              </a:r>
              <a:endParaRPr sz="2400"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2756687" y="92009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 </a:t>
              </a:r>
              <a:endParaRPr sz="2400"/>
            </a:p>
          </p:txBody>
        </p:sp>
        <p:sp>
          <p:nvSpPr>
            <p:cNvPr id="1167" name="Google Shape;1167;p21"/>
            <p:cNvSpPr/>
            <p:nvPr/>
          </p:nvSpPr>
          <p:spPr>
            <a:xfrm>
              <a:off x="3300170" y="55845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 </a:t>
              </a:r>
              <a:endParaRPr sz="2400"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792973" y="86207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 </a:t>
              </a:r>
              <a:endParaRPr sz="2400"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1147522" y="322831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 </a:t>
              </a:r>
              <a:endParaRPr sz="2400"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795150" y="1592000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</a:t>
              </a:r>
              <a:endParaRPr sz="2400"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507450" y="99403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</a:t>
              </a:r>
              <a:endParaRPr sz="2400"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415350" y="47919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</a:t>
              </a:r>
              <a:endParaRPr sz="2400"/>
            </a:p>
          </p:txBody>
        </p:sp>
        <p:cxnSp>
          <p:nvCxnSpPr>
            <p:cNvPr id="1194" name="Google Shape;1194;p21"/>
            <p:cNvCxnSpPr>
              <a:stCxn id="1178" idx="4"/>
              <a:endCxn id="1170" idx="0"/>
            </p:cNvCxnSpPr>
            <p:nvPr/>
          </p:nvCxnSpPr>
          <p:spPr>
            <a:xfrm rot="-5400000" flipH="1">
              <a:off x="400650" y="1173288"/>
              <a:ext cx="549600" cy="28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21"/>
            <p:cNvCxnSpPr>
              <a:stCxn id="1173" idx="0"/>
            </p:cNvCxnSpPr>
            <p:nvPr/>
          </p:nvCxnSpPr>
          <p:spPr>
            <a:xfrm rot="5400000" flipH="1">
              <a:off x="846322" y="-2519"/>
              <a:ext cx="417300" cy="23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6" name="Google Shape;1166;p21"/>
            <p:cNvSpPr/>
            <p:nvPr/>
          </p:nvSpPr>
          <p:spPr>
            <a:xfrm>
              <a:off x="1920700" y="479288"/>
              <a:ext cx="48300" cy="48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/>
                <a:t>   </a:t>
              </a:r>
              <a:endParaRPr sz="2400"/>
            </a:p>
          </p:txBody>
        </p:sp>
      </p:grpSp>
      <p:sp>
        <p:nvSpPr>
          <p:cNvPr id="1196" name="Google Shape;1196;p21"/>
          <p:cNvSpPr/>
          <p:nvPr/>
        </p:nvSpPr>
        <p:spPr>
          <a:xfrm>
            <a:off x="0" y="0"/>
            <a:ext cx="12191317" cy="6857997"/>
          </a:xfrm>
          <a:custGeom>
            <a:avLst/>
            <a:gdLst/>
            <a:ahLst/>
            <a:cxnLst/>
            <a:rect l="l" t="t" r="r" b="b"/>
            <a:pathLst>
              <a:path w="285801" h="160772" extrusionOk="0">
                <a:moveTo>
                  <a:pt x="273802" y="5344"/>
                </a:moveTo>
                <a:cubicBezTo>
                  <a:pt x="277482" y="5394"/>
                  <a:pt x="280456" y="8369"/>
                  <a:pt x="280456" y="11999"/>
                </a:cubicBezTo>
                <a:lnTo>
                  <a:pt x="280456" y="148722"/>
                </a:lnTo>
                <a:cubicBezTo>
                  <a:pt x="280406" y="152403"/>
                  <a:pt x="277432" y="155377"/>
                  <a:pt x="273751" y="155377"/>
                </a:cubicBezTo>
                <a:lnTo>
                  <a:pt x="11999" y="155377"/>
                </a:lnTo>
                <a:cubicBezTo>
                  <a:pt x="8369" y="155377"/>
                  <a:pt x="5344" y="152403"/>
                  <a:pt x="5344" y="148722"/>
                </a:cubicBezTo>
                <a:lnTo>
                  <a:pt x="5344" y="11999"/>
                </a:lnTo>
                <a:cubicBezTo>
                  <a:pt x="5394" y="8318"/>
                  <a:pt x="8369" y="5344"/>
                  <a:pt x="11999" y="5344"/>
                </a:cubicBezTo>
                <a:close/>
                <a:moveTo>
                  <a:pt x="0" y="0"/>
                </a:moveTo>
                <a:lnTo>
                  <a:pt x="0" y="160771"/>
                </a:lnTo>
                <a:lnTo>
                  <a:pt x="285800" y="160771"/>
                </a:lnTo>
                <a:lnTo>
                  <a:pt x="2858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492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EC3E-19A8-46AA-58A9-44B9E1C9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6F68-B789-CA7C-D9CE-262210C94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ED52-0E0A-21AA-D816-471AE6FB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C0B8B-23B1-3955-81AF-7590AA1F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A4DD4-15E7-687F-7B3C-CA4CFECD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3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1745-904E-A437-F3B0-3AC08CB9E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9A606-E676-382A-FCA0-6E7BBD1DB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92A92-F1A5-7B34-2AF7-85CE8442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88300-6F73-6473-1F84-6996FF63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0FFA9-BB0F-10EB-CFBA-FB65C9D8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2A08-E700-7C58-CE66-50A24F4E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7A17D-2151-8FE8-B713-35E287B69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BB5C4-8359-2FA4-A9B7-72CD569FA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11E19-E9C7-65DF-4A73-BBAD75C9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8D952-5F79-C22A-67F7-6BD490A6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F2B2D-7CB9-FB5A-3FBC-F7C9842D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8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AA52-4D2E-EDE6-AF6F-82F7CB2B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9E3FE-61F2-5E26-D20D-985C5F30A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6DBB-E5E7-D32D-E927-F56E9C80B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80A22-7757-C387-9050-6486FA014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6FE46-F0E9-DE2B-3AC4-8F72E3C66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E8742-0518-693E-CC63-E9063D350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49A76-A097-CDB3-447A-AFE025BF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1AC1C-FBD4-5552-CA84-C80FFFD5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93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12AA-836D-0337-349E-098574AD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ABC83-5C9B-B513-7FC1-EB8C94ED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DB0F8-703F-0FBF-3BBE-58EAE7B7B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78288-AC49-93DB-123C-A3ECA99F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2BE6F-2FB3-4BAA-2A02-75CFE2E3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87116-4DF1-A0E4-A495-52B8B9A0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9029C-45DD-C17E-B6EB-DF73887C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9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1658-AA2F-93C8-33A1-43D903B8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37172-CFCB-C7EA-0C0D-491A05121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A7BA5-488F-F6CE-F298-998F74A60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99E7A-A56D-74D1-A966-AF42BFEF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072DF-066C-868C-5070-F2730BC5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BE888-6FFF-23F8-9F66-8ECA1EA9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9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73C5-FD2B-789E-C87B-A3E2305B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B96CE5-28CB-1E6D-39E5-2023B3BF7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D89B5-77FD-D229-948F-99399677A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B3B65-ED11-1EDC-ADEA-96DD2666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16F6D-E66F-33B0-BCDE-C2A0ECD9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0FE86-4A36-3E30-B0CB-7281FE96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5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EC4DF-C198-9D67-A6FD-F829C61B0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3791B-6416-FCC5-8C28-D08B81147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83F5-8154-CB21-3B6D-528FD3463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4CA669-34E7-294C-96BB-B5660D5E1CD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1043-2896-530B-F473-3D47A04F4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956D5-731F-554A-FB0B-3FB425E36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FF5E11-0057-CF49-808E-CC586D2F0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ohatgi29/Team_Surfers_Geoscience_Hackathon202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2" name="Rectangle 1421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surfing on a wave&#10;&#10;Description automatically generated">
            <a:extLst>
              <a:ext uri="{FF2B5EF4-FFF2-40B4-BE49-F238E27FC236}">
                <a16:creationId xmlns:a16="http://schemas.microsoft.com/office/drawing/2014/main" id="{E453696D-618A-04BD-81A3-12D467BE1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1424" name="Freeform: Shape 1423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6" name="Freeform: Shape 1425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16" name="Google Shape;1416;p29"/>
          <p:cNvSpPr txBox="1"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4500">
                <a:solidFill>
                  <a:schemeClr val="bg1"/>
                </a:solidFill>
              </a:rPr>
              <a:t>Physics - informed Neural Networks</a:t>
            </a:r>
            <a:endParaRPr lang="en-US" sz="4500" b="1">
              <a:solidFill>
                <a:schemeClr val="bg1"/>
              </a:solidFill>
            </a:endParaRPr>
          </a:p>
        </p:txBody>
      </p:sp>
      <p:sp>
        <p:nvSpPr>
          <p:cNvPr id="1417" name="Google Shape;1417;p29"/>
          <p:cNvSpPr txBox="1">
            <a:spLocks noGrp="1"/>
          </p:cNvSpPr>
          <p:nvPr>
            <p:ph type="subTitle" idx="1"/>
          </p:nvPr>
        </p:nvSpPr>
        <p:spPr>
          <a:xfrm>
            <a:off x="470647" y="4648337"/>
            <a:ext cx="5320553" cy="1594508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By: Team Surfers (Akshika, Neel, Amber)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Mentor- Dr. </a:t>
            </a:r>
            <a:r>
              <a:rPr lang="en-US" sz="2000" dirty="0" err="1">
                <a:solidFill>
                  <a:schemeClr val="bg1"/>
                </a:solidFill>
              </a:rPr>
              <a:t>Yangkang</a:t>
            </a:r>
            <a:r>
              <a:rPr lang="en-US" sz="2000" dirty="0">
                <a:solidFill>
                  <a:schemeClr val="bg1"/>
                </a:solidFill>
              </a:rPr>
              <a:t> Chen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1397C-E900-01BF-34E5-192BE5563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12AA8-8E9F-34C8-7BAF-260C1B6B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844" y="1665378"/>
            <a:ext cx="3622963" cy="2802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9E9B7-162B-3E75-42A1-34067FE8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6" y="1750497"/>
            <a:ext cx="3531975" cy="2729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7D7CD-6CB4-89B6-9C18-2DC45E684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32" y="1625513"/>
            <a:ext cx="3622963" cy="281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62180-707D-0BF3-5CD3-D218A12C097F}"/>
              </a:ext>
            </a:extLst>
          </p:cNvPr>
          <p:cNvSpPr txBox="1"/>
          <p:nvPr/>
        </p:nvSpPr>
        <p:spPr>
          <a:xfrm>
            <a:off x="7979284" y="4575771"/>
            <a:ext cx="5730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Menlo" panose="020B0609030804020204" pitchFamily="49" charset="0"/>
              </a:rPr>
              <a:t>(MSE): 0.022908405777260228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7146B-6164-BACC-75F8-7504A28BF171}"/>
              </a:ext>
            </a:extLst>
          </p:cNvPr>
          <p:cNvSpPr txBox="1"/>
          <p:nvPr/>
        </p:nvSpPr>
        <p:spPr>
          <a:xfrm>
            <a:off x="275828" y="4553448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Menlo" panose="020B0609030804020204" pitchFamily="49" charset="0"/>
              </a:rPr>
              <a:t>(MSE): 0.03824757336252923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E197D-643F-4E54-656F-3A65C1955BB9}"/>
              </a:ext>
            </a:extLst>
          </p:cNvPr>
          <p:cNvSpPr txBox="1"/>
          <p:nvPr/>
        </p:nvSpPr>
        <p:spPr>
          <a:xfrm>
            <a:off x="3976844" y="4575771"/>
            <a:ext cx="405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Menlo" panose="020B0609030804020204" pitchFamily="49" charset="0"/>
              </a:rPr>
              <a:t>(MSE): 0.025659515619518954 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75F4D-DF63-F27D-0324-B1974B26376F}"/>
              </a:ext>
            </a:extLst>
          </p:cNvPr>
          <p:cNvSpPr txBox="1"/>
          <p:nvPr/>
        </p:nvSpPr>
        <p:spPr>
          <a:xfrm>
            <a:off x="409364" y="1292427"/>
            <a:ext cx="29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NEURONS:: 16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9DC69-6E8A-3B71-6B02-940974C68C27}"/>
              </a:ext>
            </a:extLst>
          </p:cNvPr>
          <p:cNvSpPr txBox="1"/>
          <p:nvPr/>
        </p:nvSpPr>
        <p:spPr>
          <a:xfrm>
            <a:off x="4330227" y="1242279"/>
            <a:ext cx="29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NEURONS:: 32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BAFEC-829A-C0A6-5993-49F6BB362CAB}"/>
              </a:ext>
            </a:extLst>
          </p:cNvPr>
          <p:cNvSpPr txBox="1"/>
          <p:nvPr/>
        </p:nvSpPr>
        <p:spPr>
          <a:xfrm>
            <a:off x="7947312" y="1256181"/>
            <a:ext cx="291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NEURONS:: 64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22623-FB4C-CB32-04DA-D6A5EFC3D057}"/>
              </a:ext>
            </a:extLst>
          </p:cNvPr>
          <p:cNvCxnSpPr/>
          <p:nvPr/>
        </p:nvCxnSpPr>
        <p:spPr>
          <a:xfrm>
            <a:off x="1408670" y="5733535"/>
            <a:ext cx="86497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A6CF18-35F4-33EB-6557-1DACBC3761BC}"/>
              </a:ext>
            </a:extLst>
          </p:cNvPr>
          <p:cNvSpPr txBox="1"/>
          <p:nvPr/>
        </p:nvSpPr>
        <p:spPr>
          <a:xfrm>
            <a:off x="4202355" y="5855800"/>
            <a:ext cx="464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DECREASING MSE</a:t>
            </a:r>
          </a:p>
        </p:txBody>
      </p:sp>
    </p:spTree>
    <p:extLst>
      <p:ext uri="{BB962C8B-B14F-4D97-AF65-F5344CB8AC3E}">
        <p14:creationId xmlns:p14="http://schemas.microsoft.com/office/powerpoint/2010/main" val="3221032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614D5E-E8D4-21E8-D94A-5DF3AE103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BD1435-3590-DB09-5AD2-87ECB399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75" y="2098974"/>
            <a:ext cx="4473593" cy="2973358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ACC26C55-5213-CF53-51A4-94DD4924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82" y="1551507"/>
            <a:ext cx="5271973" cy="3514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1409F9-705E-856A-F690-2C19E8E22D0A}"/>
              </a:ext>
            </a:extLst>
          </p:cNvPr>
          <p:cNvSpPr txBox="1"/>
          <p:nvPr/>
        </p:nvSpPr>
        <p:spPr>
          <a:xfrm>
            <a:off x="1186249" y="543698"/>
            <a:ext cx="47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#NEURONS = 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1DED8-CB86-90E2-275E-FF10881DEED8}"/>
              </a:ext>
            </a:extLst>
          </p:cNvPr>
          <p:cNvSpPr txBox="1"/>
          <p:nvPr/>
        </p:nvSpPr>
        <p:spPr>
          <a:xfrm>
            <a:off x="1186249" y="1729642"/>
            <a:ext cx="108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B24AD4-5EFA-4B95-6CB3-80655FC01A37}"/>
              </a:ext>
            </a:extLst>
          </p:cNvPr>
          <p:cNvSpPr txBox="1"/>
          <p:nvPr/>
        </p:nvSpPr>
        <p:spPr>
          <a:xfrm>
            <a:off x="3273869" y="1938032"/>
            <a:ext cx="108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102BC-134B-7B8A-A427-AAD5216A2FB6}"/>
              </a:ext>
            </a:extLst>
          </p:cNvPr>
          <p:cNvSpPr txBox="1"/>
          <p:nvPr/>
        </p:nvSpPr>
        <p:spPr>
          <a:xfrm>
            <a:off x="5106788" y="4129297"/>
            <a:ext cx="108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3</a:t>
            </a:r>
          </a:p>
        </p:txBody>
      </p:sp>
    </p:spTree>
    <p:extLst>
      <p:ext uri="{BB962C8B-B14F-4D97-AF65-F5344CB8AC3E}">
        <p14:creationId xmlns:p14="http://schemas.microsoft.com/office/powerpoint/2010/main" val="357693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A451F-3DD3-2D01-CC13-57E6C9C1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2D301-0CE2-FC57-8B2F-F1CFE3FDE721}"/>
              </a:ext>
            </a:extLst>
          </p:cNvPr>
          <p:cNvSpPr txBox="1"/>
          <p:nvPr/>
        </p:nvSpPr>
        <p:spPr>
          <a:xfrm>
            <a:off x="5128203" y="112144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Equation</a:t>
            </a:r>
          </a:p>
        </p:txBody>
      </p:sp>
      <p:pic>
        <p:nvPicPr>
          <p:cNvPr id="1030" name="Picture 6" descr="The Wave Equation — Part 2. Introduction | by Madhav Menon | Project  Bluestar | Medium">
            <a:extLst>
              <a:ext uri="{FF2B5EF4-FFF2-40B4-BE49-F238E27FC236}">
                <a16:creationId xmlns:a16="http://schemas.microsoft.com/office/drawing/2014/main" id="{AEEA4408-6C92-D9AE-E31F-A7298079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42" y="1170668"/>
            <a:ext cx="3690908" cy="12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62245-BAF9-8D16-0F54-6B66ABA06E4C}"/>
                  </a:ext>
                </a:extLst>
              </p:cNvPr>
              <p:cNvSpPr txBox="1"/>
              <p:nvPr/>
            </p:nvSpPr>
            <p:spPr>
              <a:xfrm>
                <a:off x="7030754" y="3249299"/>
                <a:ext cx="33583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62245-BAF9-8D16-0F54-6B66ABA06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754" y="3249299"/>
                <a:ext cx="3358355" cy="430887"/>
              </a:xfrm>
              <a:prstGeom prst="rect">
                <a:avLst/>
              </a:prstGeom>
              <a:blipFill>
                <a:blip r:embed="rId3"/>
                <a:stretch>
                  <a:fillRect l="-755" t="-8571" r="-3774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6D71-3051-D875-286A-F19FA8FDD4EA}"/>
                  </a:ext>
                </a:extLst>
              </p:cNvPr>
              <p:cNvSpPr txBox="1"/>
              <p:nvPr/>
            </p:nvSpPr>
            <p:spPr>
              <a:xfrm>
                <a:off x="7120735" y="3765922"/>
                <a:ext cx="1229760" cy="734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316D71-3051-D875-286A-F19FA8FDD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735" y="3765922"/>
                <a:ext cx="1229760" cy="734945"/>
              </a:xfrm>
              <a:prstGeom prst="rect">
                <a:avLst/>
              </a:prstGeom>
              <a:blipFill>
                <a:blip r:embed="rId4"/>
                <a:stretch>
                  <a:fillRect l="-7143" r="-510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90E90-6040-925F-54C1-B178B898EFB5}"/>
                  </a:ext>
                </a:extLst>
              </p:cNvPr>
              <p:cNvSpPr txBox="1"/>
              <p:nvPr/>
            </p:nvSpPr>
            <p:spPr>
              <a:xfrm>
                <a:off x="7103241" y="4584379"/>
                <a:ext cx="1102930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390E90-6040-925F-54C1-B178B898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241" y="4584379"/>
                <a:ext cx="1102930" cy="861774"/>
              </a:xfrm>
              <a:prstGeom prst="rect">
                <a:avLst/>
              </a:prstGeom>
              <a:blipFill>
                <a:blip r:embed="rId5"/>
                <a:stretch>
                  <a:fillRect l="-4545" t="-2899" r="-11364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A8F84-4BF6-4416-68F4-634706F3E391}"/>
                  </a:ext>
                </a:extLst>
              </p:cNvPr>
              <p:cNvSpPr txBox="1"/>
              <p:nvPr/>
            </p:nvSpPr>
            <p:spPr>
              <a:xfrm>
                <a:off x="2576139" y="3456271"/>
                <a:ext cx="26725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A8F84-4BF6-4416-68F4-634706F3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139" y="3456271"/>
                <a:ext cx="2672591" cy="430887"/>
              </a:xfrm>
              <a:prstGeom prst="rect">
                <a:avLst/>
              </a:prstGeom>
              <a:blipFill>
                <a:blip r:embed="rId6"/>
                <a:stretch>
                  <a:fillRect l="-1422" t="-2857" r="-284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11DFB-712F-CDFB-E7A7-26F28C1E757A}"/>
                  </a:ext>
                </a:extLst>
              </p:cNvPr>
              <p:cNvSpPr txBox="1"/>
              <p:nvPr/>
            </p:nvSpPr>
            <p:spPr>
              <a:xfrm>
                <a:off x="2578962" y="3994050"/>
                <a:ext cx="24048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011DFB-712F-CDFB-E7A7-26F28C1E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62" y="3994050"/>
                <a:ext cx="2404889" cy="430887"/>
              </a:xfrm>
              <a:prstGeom prst="rect">
                <a:avLst/>
              </a:prstGeom>
              <a:blipFill>
                <a:blip r:embed="rId7"/>
                <a:stretch>
                  <a:fillRect l="-1579" t="-2857" r="-3158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8D358A-0811-4CE1-0255-8F6C9F2BE70E}"/>
              </a:ext>
            </a:extLst>
          </p:cNvPr>
          <p:cNvSpPr txBox="1"/>
          <p:nvPr/>
        </p:nvSpPr>
        <p:spPr>
          <a:xfrm>
            <a:off x="3285195" y="4659010"/>
            <a:ext cx="14369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Standing wave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F7E9A-E9CB-DDF3-3E82-E22C6A313457}"/>
              </a:ext>
            </a:extLst>
          </p:cNvPr>
          <p:cNvSpPr txBox="1"/>
          <p:nvPr/>
        </p:nvSpPr>
        <p:spPr>
          <a:xfrm>
            <a:off x="2532425" y="2987689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Dirichlet BC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559C-B101-C87D-3F8E-9230082C374F}"/>
              </a:ext>
            </a:extLst>
          </p:cNvPr>
          <p:cNvSpPr txBox="1"/>
          <p:nvPr/>
        </p:nvSpPr>
        <p:spPr>
          <a:xfrm>
            <a:off x="6951006" y="2726079"/>
            <a:ext cx="279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Initial Condition</a:t>
            </a:r>
          </a:p>
        </p:txBody>
      </p:sp>
    </p:spTree>
    <p:extLst>
      <p:ext uri="{BB962C8B-B14F-4D97-AF65-F5344CB8AC3E}">
        <p14:creationId xmlns:p14="http://schemas.microsoft.com/office/powerpoint/2010/main" val="225588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D9A06-B113-D4A7-4ADE-66D082E37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0F1E97-C468-6580-9D0D-ACE3B902EC6C}"/>
              </a:ext>
            </a:extLst>
          </p:cNvPr>
          <p:cNvSpPr txBox="1"/>
          <p:nvPr/>
        </p:nvSpPr>
        <p:spPr>
          <a:xfrm>
            <a:off x="5128203" y="112144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26EC77-BF0C-0212-C642-EEFF4ADC8975}"/>
                  </a:ext>
                </a:extLst>
              </p:cNvPr>
              <p:cNvSpPr txBox="1"/>
              <p:nvPr/>
            </p:nvSpPr>
            <p:spPr>
              <a:xfrm>
                <a:off x="3885430" y="930400"/>
                <a:ext cx="32798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f: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26EC77-BF0C-0212-C642-EEFF4ADC8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430" y="930400"/>
                <a:ext cx="3279809" cy="553998"/>
              </a:xfrm>
              <a:prstGeom prst="rect">
                <a:avLst/>
              </a:prstGeom>
              <a:blipFill>
                <a:blip r:embed="rId2"/>
                <a:stretch>
                  <a:fillRect l="-8108" t="-22222" r="-1158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BACFBE6-C61C-4B19-3B74-DF1F6AE658F1}"/>
              </a:ext>
            </a:extLst>
          </p:cNvPr>
          <p:cNvSpPr txBox="1"/>
          <p:nvPr/>
        </p:nvSpPr>
        <p:spPr>
          <a:xfrm>
            <a:off x="3706051" y="518620"/>
            <a:ext cx="477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have we changed? – Governing Equation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1046F-B022-0A7E-3DAF-5AF55DECB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4" y="2040347"/>
            <a:ext cx="5353347" cy="369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C4A61-AEE1-7CB3-88EE-A364962B71E2}"/>
              </a:ext>
            </a:extLst>
          </p:cNvPr>
          <p:cNvSpPr txBox="1"/>
          <p:nvPr/>
        </p:nvSpPr>
        <p:spPr>
          <a:xfrm>
            <a:off x="6146027" y="1808094"/>
            <a:ext cx="2964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Activation function = tanh</a:t>
            </a:r>
          </a:p>
          <a:p>
            <a:pPr algn="ctr"/>
            <a:r>
              <a:rPr lang="en-US" dirty="0"/>
              <a:t>L-BFGS-B = optimizer</a:t>
            </a:r>
          </a:p>
          <a:p>
            <a:pPr algn="ctr"/>
            <a:r>
              <a:rPr lang="en-US" sz="1800" dirty="0"/>
              <a:t>No of iterations = 15000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CB8CC-BF7E-2BB3-967C-FD60F6B12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89" y="2814357"/>
            <a:ext cx="6566972" cy="32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4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38ACBF-BE93-4203-23FB-BEC20823D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E229A8E-C4DA-7F79-6C5B-5F9D8CA0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61" y="1813354"/>
            <a:ext cx="6393339" cy="3802206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BBD72CCE-9245-C541-2BBB-727268537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36" y="1527896"/>
            <a:ext cx="5450218" cy="4087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6928F7-29B9-EE24-7BBF-B3CD4011EC40}"/>
              </a:ext>
            </a:extLst>
          </p:cNvPr>
          <p:cNvSpPr txBox="1"/>
          <p:nvPr/>
        </p:nvSpPr>
        <p:spPr>
          <a:xfrm>
            <a:off x="1198181" y="0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Dirichlet Boundary Condition </a:t>
            </a:r>
          </a:p>
        </p:txBody>
      </p:sp>
    </p:spTree>
    <p:extLst>
      <p:ext uri="{BB962C8B-B14F-4D97-AF65-F5344CB8AC3E}">
        <p14:creationId xmlns:p14="http://schemas.microsoft.com/office/powerpoint/2010/main" val="4211467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155E9-5C1E-05AA-34D7-C54D1A30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1CBA5E-5438-D1BB-3F20-2925217AABA8}"/>
              </a:ext>
            </a:extLst>
          </p:cNvPr>
          <p:cNvSpPr txBox="1"/>
          <p:nvPr/>
        </p:nvSpPr>
        <p:spPr>
          <a:xfrm>
            <a:off x="1196656" y="-133048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Neumann’s Boundary Condition 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ACEDE834-6CA4-9347-9C91-28761C5B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58" y="1694026"/>
            <a:ext cx="5649619" cy="4237215"/>
          </a:xfrm>
          <a:prstGeom prst="rect">
            <a:avLst/>
          </a:prstGeom>
        </p:spPr>
      </p:pic>
      <p:pic>
        <p:nvPicPr>
          <p:cNvPr id="3" name="Picture 2" descr="A colorful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F847E8F-D594-F5A5-2B34-D8D3116D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12" y="2077663"/>
            <a:ext cx="6467039" cy="3853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142B6-D20A-F833-A50B-3051EA97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431" y="181979"/>
            <a:ext cx="3136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CB6F8-8093-EFB2-06B9-9624E7536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46A704-5304-0C39-4507-E399C54691A9}"/>
              </a:ext>
            </a:extLst>
          </p:cNvPr>
          <p:cNvSpPr txBox="1"/>
          <p:nvPr/>
        </p:nvSpPr>
        <p:spPr>
          <a:xfrm>
            <a:off x="471782" y="263537"/>
            <a:ext cx="609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2D Wave Equation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1A47-2E98-3A3D-10AD-0701FAEC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50" r="7402"/>
          <a:stretch/>
        </p:blipFill>
        <p:spPr>
          <a:xfrm>
            <a:off x="169672" y="3144794"/>
            <a:ext cx="5465805" cy="26134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61E85-11BC-D15F-0F4D-EB5D936A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82" y="745432"/>
            <a:ext cx="4861586" cy="2613453"/>
          </a:xfrm>
          <a:prstGeom prst="rect">
            <a:avLst/>
          </a:prstGeom>
        </p:spPr>
      </p:pic>
      <p:pic>
        <p:nvPicPr>
          <p:cNvPr id="1026" name="Picture 2" descr="Illustration for fitting of Gaussian envelope G to the envelope of the... |  Download Scientific Diagram">
            <a:extLst>
              <a:ext uri="{FF2B5EF4-FFF2-40B4-BE49-F238E27FC236}">
                <a16:creationId xmlns:a16="http://schemas.microsoft.com/office/drawing/2014/main" id="{1DD65952-356F-58D2-E1B7-8A3C0A7C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54" y="263537"/>
            <a:ext cx="3816599" cy="24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AD418-6214-905E-3E9D-5A9499B5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37" t="9734" r="8109" b="8921"/>
          <a:stretch/>
        </p:blipFill>
        <p:spPr>
          <a:xfrm>
            <a:off x="6749954" y="2665749"/>
            <a:ext cx="4556478" cy="41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4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E9BF05-B1E6-B2EC-A9F7-5FDC1F3465C7}"/>
              </a:ext>
            </a:extLst>
          </p:cNvPr>
          <p:cNvSpPr txBox="1"/>
          <p:nvPr/>
        </p:nvSpPr>
        <p:spPr>
          <a:xfrm>
            <a:off x="1099751" y="593124"/>
            <a:ext cx="4996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1327C-809B-572A-930E-E963AAA623CA}"/>
              </a:ext>
            </a:extLst>
          </p:cNvPr>
          <p:cNvSpPr txBox="1"/>
          <p:nvPr/>
        </p:nvSpPr>
        <p:spPr>
          <a:xfrm>
            <a:off x="580768" y="1532239"/>
            <a:ext cx="7574692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Understood the working of PINNs – It incorporated PDE in Neural Network Loss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are approximating the functional approximation of the solution using a mesh free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solved Burgers’ Equation using PINNs and reproduced results of </a:t>
            </a:r>
            <a:r>
              <a:rPr lang="en-US" sz="2000" dirty="0" err="1"/>
              <a:t>Raissi</a:t>
            </a:r>
            <a:r>
              <a:rPr lang="en-US" sz="2000" dirty="0"/>
              <a:t> et. al.,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4C3AB-89F9-3F6D-845B-F83F84500562}"/>
              </a:ext>
            </a:extLst>
          </p:cNvPr>
          <p:cNvSpPr txBox="1"/>
          <p:nvPr/>
        </p:nvSpPr>
        <p:spPr>
          <a:xfrm>
            <a:off x="580768" y="3768811"/>
            <a:ext cx="75746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applied PINN to solve 1D wave Equation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Dirichlet Boundary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Neumann Boundary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applied PINN to solve 2D wave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38F35-4046-2488-1F45-5A84A0624254}"/>
              </a:ext>
            </a:extLst>
          </p:cNvPr>
          <p:cNvSpPr txBox="1"/>
          <p:nvPr/>
        </p:nvSpPr>
        <p:spPr>
          <a:xfrm>
            <a:off x="580768" y="5189838"/>
            <a:ext cx="5758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GitHub repository for reproducible research. 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4EE3237-BF0B-904A-5A2C-8F77DBEB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6"/>
          <a:stretch/>
        </p:blipFill>
        <p:spPr>
          <a:xfrm>
            <a:off x="8280318" y="1179053"/>
            <a:ext cx="3825183" cy="4926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D7834-E1CD-CCDE-F723-8AEF757CAB4D}"/>
              </a:ext>
            </a:extLst>
          </p:cNvPr>
          <p:cNvSpPr txBox="1"/>
          <p:nvPr/>
        </p:nvSpPr>
        <p:spPr>
          <a:xfrm>
            <a:off x="411892" y="5941710"/>
            <a:ext cx="8109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</a:t>
            </a:r>
            <a:r>
              <a:rPr lang="en-US" b="1" dirty="0" err="1">
                <a:hlinkClick r:id="rId3"/>
              </a:rPr>
              <a:t>github.com</a:t>
            </a:r>
            <a:r>
              <a:rPr lang="en-US" b="1" dirty="0">
                <a:hlinkClick r:id="rId3"/>
              </a:rPr>
              <a:t>/arohatgi29/Team_Surfers_Geoscience_Hackathon2024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854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FBAA-0A5C-97DA-A44A-F7D4A829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0052D-7FEE-92CA-22DF-1A67B68B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627529"/>
            <a:ext cx="5625234" cy="4471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39852-F9C8-D51B-4D14-D4ECC8C4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05" y="627530"/>
            <a:ext cx="6167835" cy="44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E68F5-2C32-F786-5190-A24662DD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943536"/>
            <a:ext cx="5741894" cy="4162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B3971-0B88-E9AF-CC73-F79B0EE2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31" y="878798"/>
            <a:ext cx="6192569" cy="42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24AF-C4A1-5E1B-B30E-C31CF53D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EA6CE7-0401-7FF6-ED0E-9144702A403F}"/>
              </a:ext>
            </a:extLst>
          </p:cNvPr>
          <p:cNvSpPr txBox="1">
            <a:spLocks/>
          </p:cNvSpPr>
          <p:nvPr/>
        </p:nvSpPr>
        <p:spPr>
          <a:xfrm>
            <a:off x="391757" y="313497"/>
            <a:ext cx="11408485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Achieved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6A371-57B8-D21D-94B4-DB2BC076B8B3}"/>
              </a:ext>
            </a:extLst>
          </p:cNvPr>
          <p:cNvSpPr txBox="1"/>
          <p:nvPr/>
        </p:nvSpPr>
        <p:spPr>
          <a:xfrm>
            <a:off x="133003" y="1576998"/>
            <a:ext cx="623913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Burgers equation example (Figure A.7)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Understand the principles of PINN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Adjust the PINN to explore the sensitivity to parameters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Pie-in-the-sky goal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Wave equation simulation </a:t>
            </a:r>
          </a:p>
          <a:p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(Beyond the paper)</a:t>
            </a:r>
          </a:p>
          <a:p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6B5FDD-5977-A9CE-35EA-F466AD26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30" y="64416"/>
            <a:ext cx="4291266" cy="7238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11A3C0-8C40-0B7E-3AF2-4E550A5DEB39}"/>
              </a:ext>
            </a:extLst>
          </p:cNvPr>
          <p:cNvSpPr/>
          <p:nvPr/>
        </p:nvSpPr>
        <p:spPr>
          <a:xfrm>
            <a:off x="5871794" y="788244"/>
            <a:ext cx="595508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3115E-8F02-9336-3610-5938E26E2946}"/>
              </a:ext>
            </a:extLst>
          </p:cNvPr>
          <p:cNvSpPr/>
          <p:nvPr/>
        </p:nvSpPr>
        <p:spPr>
          <a:xfrm>
            <a:off x="5871794" y="3953905"/>
            <a:ext cx="595508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rainbow colored graph and a red line&#10;&#10;Description automatically generated with medium confidence">
            <a:extLst>
              <a:ext uri="{FF2B5EF4-FFF2-40B4-BE49-F238E27FC236}">
                <a16:creationId xmlns:a16="http://schemas.microsoft.com/office/drawing/2014/main" id="{463CE912-9AD3-3520-7E06-F34BBFEBB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52" y="1458436"/>
            <a:ext cx="5766571" cy="45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66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5BAB2-26CF-F930-1A08-C71D7A8E5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0E346-32B0-E22D-52BA-79F0A72B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4" y="465301"/>
            <a:ext cx="6351515" cy="5255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DEAD07-6A71-6B9A-ECC5-1D8C0189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99" y="94598"/>
            <a:ext cx="6470822" cy="642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8"/>
          <p:cNvSpPr txBox="1">
            <a:spLocks noGrp="1"/>
          </p:cNvSpPr>
          <p:nvPr>
            <p:ph type="title"/>
          </p:nvPr>
        </p:nvSpPr>
        <p:spPr>
          <a:xfrm>
            <a:off x="963167" y="719333"/>
            <a:ext cx="10265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 </a:t>
            </a:r>
            <a:endParaRPr b="1" dirty="0"/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961E61F4-14EC-0740-2E47-E9B0D4549D4F}"/>
              </a:ext>
            </a:extLst>
          </p:cNvPr>
          <p:cNvSpPr/>
          <p:nvPr/>
        </p:nvSpPr>
        <p:spPr>
          <a:xfrm>
            <a:off x="1225262" y="2887354"/>
            <a:ext cx="9741409" cy="1862293"/>
          </a:xfrm>
          <a:prstGeom prst="notchedRightArrow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57853B8-15F0-CEEE-3570-8B2644DED417}"/>
              </a:ext>
            </a:extLst>
          </p:cNvPr>
          <p:cNvSpPr/>
          <p:nvPr/>
        </p:nvSpPr>
        <p:spPr>
          <a:xfrm>
            <a:off x="1229113" y="1490635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 pitchFamily="2" charset="77"/>
              </a:rPr>
              <a:t>Intro: What are Neural Networks?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4D50F4-3C28-CA48-AA5C-C38F85E234C3}"/>
              </a:ext>
            </a:extLst>
          </p:cNvPr>
          <p:cNvSpPr/>
          <p:nvPr/>
        </p:nvSpPr>
        <p:spPr>
          <a:xfrm>
            <a:off x="1838592" y="3585714"/>
            <a:ext cx="465573" cy="465573"/>
          </a:xfrm>
          <a:prstGeom prst="ellipse">
            <a:avLst/>
          </a:prstGeom>
          <a:solidFill>
            <a:schemeClr val="bg2"/>
          </a:solidFill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7923108-9D78-5DFE-BC3E-9D0C0AF62CDD}"/>
              </a:ext>
            </a:extLst>
          </p:cNvPr>
          <p:cNvSpPr/>
          <p:nvPr/>
        </p:nvSpPr>
        <p:spPr>
          <a:xfrm>
            <a:off x="2997872" y="4284074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PINN vs Normal Neural Networks?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89E87D-D37F-521D-F3C0-FCB09A791EDE}"/>
              </a:ext>
            </a:extLst>
          </p:cNvPr>
          <p:cNvSpPr/>
          <p:nvPr/>
        </p:nvSpPr>
        <p:spPr>
          <a:xfrm>
            <a:off x="3607351" y="3585714"/>
            <a:ext cx="465573" cy="465573"/>
          </a:xfrm>
          <a:prstGeom prst="ellipse">
            <a:avLst/>
          </a:prstGeom>
          <a:solidFill>
            <a:schemeClr val="bg1"/>
          </a:solidFill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BC6143-545C-1BA7-8297-E06C1D478EE8}"/>
              </a:ext>
            </a:extLst>
          </p:cNvPr>
          <p:cNvSpPr/>
          <p:nvPr/>
        </p:nvSpPr>
        <p:spPr>
          <a:xfrm>
            <a:off x="4766629" y="1490635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Burger’s Equation Sensitivity Analysis</a:t>
            </a:r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E7A56C-49C2-38D0-B60A-AFA065750CF7}"/>
              </a:ext>
            </a:extLst>
          </p:cNvPr>
          <p:cNvSpPr/>
          <p:nvPr/>
        </p:nvSpPr>
        <p:spPr>
          <a:xfrm>
            <a:off x="5376108" y="3585714"/>
            <a:ext cx="465573" cy="465573"/>
          </a:xfrm>
          <a:prstGeom prst="ellipse">
            <a:avLst/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08C6D7-D011-BA3F-DD57-1003FF1709FA}"/>
              </a:ext>
            </a:extLst>
          </p:cNvPr>
          <p:cNvSpPr/>
          <p:nvPr/>
        </p:nvSpPr>
        <p:spPr>
          <a:xfrm>
            <a:off x="6535387" y="4284074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PINN for the Wave Equation 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0289EF-6AC7-831B-4808-461D1D954389}"/>
              </a:ext>
            </a:extLst>
          </p:cNvPr>
          <p:cNvSpPr/>
          <p:nvPr/>
        </p:nvSpPr>
        <p:spPr>
          <a:xfrm>
            <a:off x="7144867" y="3585714"/>
            <a:ext cx="465573" cy="465573"/>
          </a:xfrm>
          <a:prstGeom prst="ellipse">
            <a:avLst/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98308CC-4C8C-5A05-A38B-C07215E9A6F6}"/>
              </a:ext>
            </a:extLst>
          </p:cNvPr>
          <p:cNvSpPr/>
          <p:nvPr/>
        </p:nvSpPr>
        <p:spPr>
          <a:xfrm>
            <a:off x="8304145" y="1490635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" sz="2000"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lang="en-US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86606F-E65E-6832-0309-227A93E9CD1E}"/>
              </a:ext>
            </a:extLst>
          </p:cNvPr>
          <p:cNvSpPr/>
          <p:nvPr/>
        </p:nvSpPr>
        <p:spPr>
          <a:xfrm>
            <a:off x="8913624" y="3585714"/>
            <a:ext cx="465573" cy="465573"/>
          </a:xfrm>
          <a:prstGeom prst="ellipse">
            <a:avLst/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grpSp>
        <p:nvGrpSpPr>
          <p:cNvPr id="33" name="Google Shape;10312;p68">
            <a:extLst>
              <a:ext uri="{FF2B5EF4-FFF2-40B4-BE49-F238E27FC236}">
                <a16:creationId xmlns:a16="http://schemas.microsoft.com/office/drawing/2014/main" id="{21E92327-928F-6E89-2C39-E647A9F0CDB2}"/>
              </a:ext>
            </a:extLst>
          </p:cNvPr>
          <p:cNvGrpSpPr/>
          <p:nvPr/>
        </p:nvGrpSpPr>
        <p:grpSpPr>
          <a:xfrm>
            <a:off x="1783554" y="1785575"/>
            <a:ext cx="468820" cy="467164"/>
            <a:chOff x="6203579" y="3348981"/>
            <a:chExt cx="351615" cy="350373"/>
          </a:xfrm>
        </p:grpSpPr>
        <p:sp>
          <p:nvSpPr>
            <p:cNvPr id="34" name="Google Shape;10313;p68">
              <a:extLst>
                <a:ext uri="{FF2B5EF4-FFF2-40B4-BE49-F238E27FC236}">
                  <a16:creationId xmlns:a16="http://schemas.microsoft.com/office/drawing/2014/main" id="{6C3BCA9D-FEB1-ED9C-5B73-EA8294956761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0314;p68">
              <a:extLst>
                <a:ext uri="{FF2B5EF4-FFF2-40B4-BE49-F238E27FC236}">
                  <a16:creationId xmlns:a16="http://schemas.microsoft.com/office/drawing/2014/main" id="{236CAA40-CA26-6BEC-60AF-AA1A14B9FF5F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0315;p68">
              <a:extLst>
                <a:ext uri="{FF2B5EF4-FFF2-40B4-BE49-F238E27FC236}">
                  <a16:creationId xmlns:a16="http://schemas.microsoft.com/office/drawing/2014/main" id="{5ED9DAB8-9DF4-EBA8-4562-46962A402955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0316;p68">
              <a:extLst>
                <a:ext uri="{FF2B5EF4-FFF2-40B4-BE49-F238E27FC236}">
                  <a16:creationId xmlns:a16="http://schemas.microsoft.com/office/drawing/2014/main" id="{77BD28D9-1F6E-84CF-82A9-B46405114BEE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0317;p68">
              <a:extLst>
                <a:ext uri="{FF2B5EF4-FFF2-40B4-BE49-F238E27FC236}">
                  <a16:creationId xmlns:a16="http://schemas.microsoft.com/office/drawing/2014/main" id="{0F1E617D-F7AE-6842-0990-C12DEE989E13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39" name="Google Shape;12882;p72">
            <a:extLst>
              <a:ext uri="{FF2B5EF4-FFF2-40B4-BE49-F238E27FC236}">
                <a16:creationId xmlns:a16="http://schemas.microsoft.com/office/drawing/2014/main" id="{BCAB9C61-7CE7-BD7D-C6EB-398B8EC72534}"/>
              </a:ext>
            </a:extLst>
          </p:cNvPr>
          <p:cNvSpPr/>
          <p:nvPr/>
        </p:nvSpPr>
        <p:spPr>
          <a:xfrm>
            <a:off x="7235635" y="5379595"/>
            <a:ext cx="473515" cy="375936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0" name="Google Shape;10078;p67">
            <a:extLst>
              <a:ext uri="{FF2B5EF4-FFF2-40B4-BE49-F238E27FC236}">
                <a16:creationId xmlns:a16="http://schemas.microsoft.com/office/drawing/2014/main" id="{F63DEA06-0B3E-A2F2-F5B0-B9A98ECC346A}"/>
              </a:ext>
            </a:extLst>
          </p:cNvPr>
          <p:cNvGrpSpPr/>
          <p:nvPr/>
        </p:nvGrpSpPr>
        <p:grpSpPr>
          <a:xfrm>
            <a:off x="3599816" y="5685704"/>
            <a:ext cx="506683" cy="468365"/>
            <a:chOff x="7384751" y="4147984"/>
            <a:chExt cx="380012" cy="351274"/>
          </a:xfrm>
        </p:grpSpPr>
        <p:sp>
          <p:nvSpPr>
            <p:cNvPr id="41" name="Google Shape;10079;p67">
              <a:extLst>
                <a:ext uri="{FF2B5EF4-FFF2-40B4-BE49-F238E27FC236}">
                  <a16:creationId xmlns:a16="http://schemas.microsoft.com/office/drawing/2014/main" id="{4C17AD57-9166-4F84-78B2-684875D209BD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0080;p67">
              <a:extLst>
                <a:ext uri="{FF2B5EF4-FFF2-40B4-BE49-F238E27FC236}">
                  <a16:creationId xmlns:a16="http://schemas.microsoft.com/office/drawing/2014/main" id="{1E908533-2789-95E2-A920-24BBC88E6BA4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0081;p67">
              <a:extLst>
                <a:ext uri="{FF2B5EF4-FFF2-40B4-BE49-F238E27FC236}">
                  <a16:creationId xmlns:a16="http://schemas.microsoft.com/office/drawing/2014/main" id="{A255C0D2-789E-0B3D-60FF-3FCD0C3C7FAE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0082;p67">
              <a:extLst>
                <a:ext uri="{FF2B5EF4-FFF2-40B4-BE49-F238E27FC236}">
                  <a16:creationId xmlns:a16="http://schemas.microsoft.com/office/drawing/2014/main" id="{9361FC23-262D-C04D-EC99-3270196B84B5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0083;p67">
              <a:extLst>
                <a:ext uri="{FF2B5EF4-FFF2-40B4-BE49-F238E27FC236}">
                  <a16:creationId xmlns:a16="http://schemas.microsoft.com/office/drawing/2014/main" id="{69C571A8-8DFD-C884-470F-E0728AE7D331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" name="Google Shape;10131;p68">
            <a:extLst>
              <a:ext uri="{FF2B5EF4-FFF2-40B4-BE49-F238E27FC236}">
                <a16:creationId xmlns:a16="http://schemas.microsoft.com/office/drawing/2014/main" id="{13F94768-F674-6C82-54DC-27CC0C058C28}"/>
              </a:ext>
            </a:extLst>
          </p:cNvPr>
          <p:cNvGrpSpPr/>
          <p:nvPr/>
        </p:nvGrpSpPr>
        <p:grpSpPr>
          <a:xfrm>
            <a:off x="5357401" y="1777675"/>
            <a:ext cx="493073" cy="471709"/>
            <a:chOff x="3950316" y="3820307"/>
            <a:chExt cx="369805" cy="353782"/>
          </a:xfrm>
        </p:grpSpPr>
        <p:sp>
          <p:nvSpPr>
            <p:cNvPr id="47" name="Google Shape;10132;p68">
              <a:extLst>
                <a:ext uri="{FF2B5EF4-FFF2-40B4-BE49-F238E27FC236}">
                  <a16:creationId xmlns:a16="http://schemas.microsoft.com/office/drawing/2014/main" id="{E24B3560-CBE3-D2C6-C003-E0D8DBC2BBF7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0133;p68">
              <a:extLst>
                <a:ext uri="{FF2B5EF4-FFF2-40B4-BE49-F238E27FC236}">
                  <a16:creationId xmlns:a16="http://schemas.microsoft.com/office/drawing/2014/main" id="{CE10492F-16A0-0FD5-D926-FF84E0627DD3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0134;p68">
              <a:extLst>
                <a:ext uri="{FF2B5EF4-FFF2-40B4-BE49-F238E27FC236}">
                  <a16:creationId xmlns:a16="http://schemas.microsoft.com/office/drawing/2014/main" id="{A473B2CA-47F4-CA13-B503-B2F175A8AED9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0" name="Google Shape;10135;p68">
              <a:extLst>
                <a:ext uri="{FF2B5EF4-FFF2-40B4-BE49-F238E27FC236}">
                  <a16:creationId xmlns:a16="http://schemas.microsoft.com/office/drawing/2014/main" id="{B94AD75E-D085-3683-6383-CBB66DCD288F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" name="Google Shape;13191;p73">
            <a:extLst>
              <a:ext uri="{FF2B5EF4-FFF2-40B4-BE49-F238E27FC236}">
                <a16:creationId xmlns:a16="http://schemas.microsoft.com/office/drawing/2014/main" id="{DB8D0F87-C083-6634-FD30-1ADE2677F086}"/>
              </a:ext>
            </a:extLst>
          </p:cNvPr>
          <p:cNvSpPr/>
          <p:nvPr/>
        </p:nvSpPr>
        <p:spPr>
          <a:xfrm>
            <a:off x="8969047" y="2340792"/>
            <a:ext cx="463403" cy="46191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71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D5E50-28CD-F0CA-1BF6-C4EEB99C77B2}"/>
              </a:ext>
            </a:extLst>
          </p:cNvPr>
          <p:cNvSpPr txBox="1">
            <a:spLocks/>
          </p:cNvSpPr>
          <p:nvPr/>
        </p:nvSpPr>
        <p:spPr>
          <a:xfrm>
            <a:off x="963167" y="1583467"/>
            <a:ext cx="10265600" cy="4555200"/>
          </a:xfrm>
          <a:prstGeom prst="rect">
            <a:avLst/>
          </a:prstGeom>
        </p:spPr>
        <p:txBody>
          <a:bodyPr lIns="121920" tIns="60960" rIns="121920" bIns="6096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1560C0-1FDF-14B4-16B4-7BCCA399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PINN vs Normal Neural Networks?</a:t>
            </a:r>
          </a:p>
        </p:txBody>
      </p:sp>
      <p:grpSp>
        <p:nvGrpSpPr>
          <p:cNvPr id="2" name="Google Shape;10078;p67">
            <a:extLst>
              <a:ext uri="{FF2B5EF4-FFF2-40B4-BE49-F238E27FC236}">
                <a16:creationId xmlns:a16="http://schemas.microsoft.com/office/drawing/2014/main" id="{4830678E-5D9C-D180-9A51-139CFB025F30}"/>
              </a:ext>
            </a:extLst>
          </p:cNvPr>
          <p:cNvGrpSpPr/>
          <p:nvPr/>
        </p:nvGrpSpPr>
        <p:grpSpPr>
          <a:xfrm>
            <a:off x="10399711" y="474833"/>
            <a:ext cx="829056" cy="731520"/>
            <a:chOff x="7384751" y="4147984"/>
            <a:chExt cx="380012" cy="351274"/>
          </a:xfrm>
        </p:grpSpPr>
        <p:sp>
          <p:nvSpPr>
            <p:cNvPr id="6" name="Google Shape;10079;p67">
              <a:extLst>
                <a:ext uri="{FF2B5EF4-FFF2-40B4-BE49-F238E27FC236}">
                  <a16:creationId xmlns:a16="http://schemas.microsoft.com/office/drawing/2014/main" id="{1F2B9C3E-1B5F-F506-D962-2804ACE45BA2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0080;p67">
              <a:extLst>
                <a:ext uri="{FF2B5EF4-FFF2-40B4-BE49-F238E27FC236}">
                  <a16:creationId xmlns:a16="http://schemas.microsoft.com/office/drawing/2014/main" id="{D30166CC-132C-CCA8-FAC8-26070BE64A7F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0081;p67">
              <a:extLst>
                <a:ext uri="{FF2B5EF4-FFF2-40B4-BE49-F238E27FC236}">
                  <a16:creationId xmlns:a16="http://schemas.microsoft.com/office/drawing/2014/main" id="{B8CF4D09-05F7-E07F-96E9-FB2ED0CC2441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0082;p67">
              <a:extLst>
                <a:ext uri="{FF2B5EF4-FFF2-40B4-BE49-F238E27FC236}">
                  <a16:creationId xmlns:a16="http://schemas.microsoft.com/office/drawing/2014/main" id="{1589F8D6-BECF-2EA3-F5CA-065C3D85CE31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0083;p67">
              <a:extLst>
                <a:ext uri="{FF2B5EF4-FFF2-40B4-BE49-F238E27FC236}">
                  <a16:creationId xmlns:a16="http://schemas.microsoft.com/office/drawing/2014/main" id="{D488ED89-C2D5-526D-68C7-A0C2FFA0D487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074" name="Picture 2" descr="Refer to caption">
            <a:extLst>
              <a:ext uri="{FF2B5EF4-FFF2-40B4-BE49-F238E27FC236}">
                <a16:creationId xmlns:a16="http://schemas.microsoft.com/office/drawing/2014/main" id="{60C6F97D-B02E-BB1B-2BD5-85AD2BC0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80" y="1560759"/>
            <a:ext cx="10598373" cy="457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86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8"/>
          <p:cNvSpPr txBox="1">
            <a:spLocks noGrp="1"/>
          </p:cNvSpPr>
          <p:nvPr>
            <p:ph type="title"/>
          </p:nvPr>
        </p:nvSpPr>
        <p:spPr>
          <a:xfrm>
            <a:off x="963167" y="719333"/>
            <a:ext cx="10265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 </a:t>
            </a:r>
            <a:endParaRPr b="1" dirty="0"/>
          </a:p>
        </p:txBody>
      </p: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961E61F4-14EC-0740-2E47-E9B0D4549D4F}"/>
              </a:ext>
            </a:extLst>
          </p:cNvPr>
          <p:cNvSpPr/>
          <p:nvPr/>
        </p:nvSpPr>
        <p:spPr>
          <a:xfrm>
            <a:off x="1225262" y="2887354"/>
            <a:ext cx="9741409" cy="1862293"/>
          </a:xfrm>
          <a:prstGeom prst="notchedRightArrow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57853B8-15F0-CEEE-3570-8B2644DED417}"/>
              </a:ext>
            </a:extLst>
          </p:cNvPr>
          <p:cNvSpPr/>
          <p:nvPr/>
        </p:nvSpPr>
        <p:spPr>
          <a:xfrm>
            <a:off x="1229113" y="1490635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 pitchFamily="2" charset="77"/>
              </a:rPr>
              <a:t>Intro: What are Neural Networks?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4D50F4-3C28-CA48-AA5C-C38F85E234C3}"/>
              </a:ext>
            </a:extLst>
          </p:cNvPr>
          <p:cNvSpPr/>
          <p:nvPr/>
        </p:nvSpPr>
        <p:spPr>
          <a:xfrm>
            <a:off x="1838592" y="3585714"/>
            <a:ext cx="465573" cy="465573"/>
          </a:xfrm>
          <a:prstGeom prst="ellipse">
            <a:avLst/>
          </a:prstGeom>
          <a:solidFill>
            <a:schemeClr val="bg1"/>
          </a:solidFill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7923108-9D78-5DFE-BC3E-9D0C0AF62CDD}"/>
              </a:ext>
            </a:extLst>
          </p:cNvPr>
          <p:cNvSpPr/>
          <p:nvPr/>
        </p:nvSpPr>
        <p:spPr>
          <a:xfrm>
            <a:off x="2997872" y="4284074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PINN vs Normal Neural Networks?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89E87D-D37F-521D-F3C0-FCB09A791EDE}"/>
              </a:ext>
            </a:extLst>
          </p:cNvPr>
          <p:cNvSpPr/>
          <p:nvPr/>
        </p:nvSpPr>
        <p:spPr>
          <a:xfrm>
            <a:off x="3607351" y="3585714"/>
            <a:ext cx="465573" cy="465573"/>
          </a:xfrm>
          <a:prstGeom prst="ellipse">
            <a:avLst/>
          </a:prstGeom>
          <a:solidFill>
            <a:schemeClr val="bg2"/>
          </a:solidFill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6BC6143-545C-1BA7-8297-E06C1D478EE8}"/>
              </a:ext>
            </a:extLst>
          </p:cNvPr>
          <p:cNvSpPr/>
          <p:nvPr/>
        </p:nvSpPr>
        <p:spPr>
          <a:xfrm>
            <a:off x="4766629" y="1637223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Burger’s Equation Sensitivity Analysis</a:t>
            </a:r>
            <a:endParaRPr lang="en-US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E7A56C-49C2-38D0-B60A-AFA065750CF7}"/>
              </a:ext>
            </a:extLst>
          </p:cNvPr>
          <p:cNvSpPr/>
          <p:nvPr/>
        </p:nvSpPr>
        <p:spPr>
          <a:xfrm>
            <a:off x="5376108" y="3585714"/>
            <a:ext cx="465573" cy="465573"/>
          </a:xfrm>
          <a:prstGeom prst="ellipse">
            <a:avLst/>
          </a:prstGeom>
          <a:solidFill>
            <a:schemeClr val="bg1"/>
          </a:solidFill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08C6D7-D011-BA3F-DD57-1003FF1709FA}"/>
              </a:ext>
            </a:extLst>
          </p:cNvPr>
          <p:cNvSpPr/>
          <p:nvPr/>
        </p:nvSpPr>
        <p:spPr>
          <a:xfrm>
            <a:off x="6535387" y="4284074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t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Libre Franklin"/>
                <a:ea typeface="Libre Franklin"/>
                <a:cs typeface="Libre Franklin"/>
                <a:sym typeface="Libre Franklin"/>
              </a:rPr>
              <a:t>PINN for the Wave Equation 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0289EF-6AC7-831B-4808-461D1D954389}"/>
              </a:ext>
            </a:extLst>
          </p:cNvPr>
          <p:cNvSpPr/>
          <p:nvPr/>
        </p:nvSpPr>
        <p:spPr>
          <a:xfrm>
            <a:off x="7144867" y="3585714"/>
            <a:ext cx="465573" cy="465573"/>
          </a:xfrm>
          <a:prstGeom prst="ellipse">
            <a:avLst/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98308CC-4C8C-5A05-A38B-C07215E9A6F6}"/>
              </a:ext>
            </a:extLst>
          </p:cNvPr>
          <p:cNvSpPr/>
          <p:nvPr/>
        </p:nvSpPr>
        <p:spPr>
          <a:xfrm>
            <a:off x="8304145" y="1490635"/>
            <a:ext cx="1684531" cy="1862293"/>
          </a:xfrm>
          <a:custGeom>
            <a:avLst/>
            <a:gdLst>
              <a:gd name="connsiteX0" fmla="*/ 0 w 1263398"/>
              <a:gd name="connsiteY0" fmla="*/ 0 h 1396720"/>
              <a:gd name="connsiteX1" fmla="*/ 1263398 w 1263398"/>
              <a:gd name="connsiteY1" fmla="*/ 0 h 1396720"/>
              <a:gd name="connsiteX2" fmla="*/ 1263398 w 1263398"/>
              <a:gd name="connsiteY2" fmla="*/ 1396720 h 1396720"/>
              <a:gd name="connsiteX3" fmla="*/ 0 w 1263398"/>
              <a:gd name="connsiteY3" fmla="*/ 1396720 h 1396720"/>
              <a:gd name="connsiteX4" fmla="*/ 0 w 1263398"/>
              <a:gd name="connsiteY4" fmla="*/ 0 h 139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398" h="1396720">
                <a:moveTo>
                  <a:pt x="0" y="0"/>
                </a:moveTo>
                <a:lnTo>
                  <a:pt x="1263398" y="0"/>
                </a:lnTo>
                <a:lnTo>
                  <a:pt x="1263398" y="1396720"/>
                </a:lnTo>
                <a:lnTo>
                  <a:pt x="0" y="13967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142240" numCol="1" spcCol="1270" anchor="b" anchorCtr="0">
            <a:no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" sz="2000"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 lang="en-US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86606F-E65E-6832-0309-227A93E9CD1E}"/>
              </a:ext>
            </a:extLst>
          </p:cNvPr>
          <p:cNvSpPr/>
          <p:nvPr/>
        </p:nvSpPr>
        <p:spPr>
          <a:xfrm>
            <a:off x="8913624" y="3585714"/>
            <a:ext cx="465573" cy="465573"/>
          </a:xfrm>
          <a:prstGeom prst="ellipse">
            <a:avLst/>
          </a:prstGeom>
        </p:spPr>
        <p:style>
          <a:lnRef idx="3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2400"/>
          </a:p>
        </p:txBody>
      </p:sp>
      <p:grpSp>
        <p:nvGrpSpPr>
          <p:cNvPr id="33" name="Google Shape;10312;p68">
            <a:extLst>
              <a:ext uri="{FF2B5EF4-FFF2-40B4-BE49-F238E27FC236}">
                <a16:creationId xmlns:a16="http://schemas.microsoft.com/office/drawing/2014/main" id="{21E92327-928F-6E89-2C39-E647A9F0CDB2}"/>
              </a:ext>
            </a:extLst>
          </p:cNvPr>
          <p:cNvGrpSpPr/>
          <p:nvPr/>
        </p:nvGrpSpPr>
        <p:grpSpPr>
          <a:xfrm>
            <a:off x="1783554" y="1785575"/>
            <a:ext cx="468820" cy="467164"/>
            <a:chOff x="6203579" y="3348981"/>
            <a:chExt cx="351615" cy="350373"/>
          </a:xfrm>
        </p:grpSpPr>
        <p:sp>
          <p:nvSpPr>
            <p:cNvPr id="34" name="Google Shape;10313;p68">
              <a:extLst>
                <a:ext uri="{FF2B5EF4-FFF2-40B4-BE49-F238E27FC236}">
                  <a16:creationId xmlns:a16="http://schemas.microsoft.com/office/drawing/2014/main" id="{6C3BCA9D-FEB1-ED9C-5B73-EA8294956761}"/>
                </a:ext>
              </a:extLst>
            </p:cNvPr>
            <p:cNvSpPr/>
            <p:nvPr/>
          </p:nvSpPr>
          <p:spPr>
            <a:xfrm>
              <a:off x="6377667" y="3404249"/>
              <a:ext cx="93686" cy="58072"/>
            </a:xfrm>
            <a:custGeom>
              <a:avLst/>
              <a:gdLst/>
              <a:ahLst/>
              <a:cxnLst/>
              <a:rect l="l" t="t" r="r" b="b"/>
              <a:pathLst>
                <a:path w="2941" h="1823" extrusionOk="0">
                  <a:moveTo>
                    <a:pt x="644" y="0"/>
                  </a:moveTo>
                  <a:cubicBezTo>
                    <a:pt x="467" y="0"/>
                    <a:pt x="288" y="39"/>
                    <a:pt x="119" y="120"/>
                  </a:cubicBezTo>
                  <a:cubicBezTo>
                    <a:pt x="36" y="155"/>
                    <a:pt x="0" y="251"/>
                    <a:pt x="36" y="322"/>
                  </a:cubicBezTo>
                  <a:cubicBezTo>
                    <a:pt x="70" y="374"/>
                    <a:pt x="129" y="413"/>
                    <a:pt x="186" y="413"/>
                  </a:cubicBezTo>
                  <a:cubicBezTo>
                    <a:pt x="208" y="413"/>
                    <a:pt x="230" y="407"/>
                    <a:pt x="250" y="394"/>
                  </a:cubicBezTo>
                  <a:cubicBezTo>
                    <a:pt x="370" y="337"/>
                    <a:pt x="498" y="310"/>
                    <a:pt x="625" y="310"/>
                  </a:cubicBezTo>
                  <a:cubicBezTo>
                    <a:pt x="950" y="310"/>
                    <a:pt x="1269" y="487"/>
                    <a:pt x="1441" y="786"/>
                  </a:cubicBezTo>
                  <a:cubicBezTo>
                    <a:pt x="1215" y="1036"/>
                    <a:pt x="1143" y="1406"/>
                    <a:pt x="1286" y="1739"/>
                  </a:cubicBezTo>
                  <a:cubicBezTo>
                    <a:pt x="1322" y="1798"/>
                    <a:pt x="1381" y="1822"/>
                    <a:pt x="1441" y="1822"/>
                  </a:cubicBezTo>
                  <a:cubicBezTo>
                    <a:pt x="1560" y="1822"/>
                    <a:pt x="1631" y="1703"/>
                    <a:pt x="1584" y="1608"/>
                  </a:cubicBezTo>
                  <a:cubicBezTo>
                    <a:pt x="1453" y="1322"/>
                    <a:pt x="1572" y="989"/>
                    <a:pt x="1858" y="858"/>
                  </a:cubicBezTo>
                  <a:cubicBezTo>
                    <a:pt x="1936" y="822"/>
                    <a:pt x="2017" y="805"/>
                    <a:pt x="2096" y="805"/>
                  </a:cubicBezTo>
                  <a:cubicBezTo>
                    <a:pt x="2305" y="805"/>
                    <a:pt x="2501" y="924"/>
                    <a:pt x="2596" y="1132"/>
                  </a:cubicBezTo>
                  <a:cubicBezTo>
                    <a:pt x="2631" y="1193"/>
                    <a:pt x="2699" y="1229"/>
                    <a:pt x="2760" y="1229"/>
                  </a:cubicBezTo>
                  <a:cubicBezTo>
                    <a:pt x="2782" y="1229"/>
                    <a:pt x="2803" y="1224"/>
                    <a:pt x="2822" y="1215"/>
                  </a:cubicBezTo>
                  <a:cubicBezTo>
                    <a:pt x="2893" y="1167"/>
                    <a:pt x="2941" y="1084"/>
                    <a:pt x="2893" y="1013"/>
                  </a:cubicBezTo>
                  <a:cubicBezTo>
                    <a:pt x="2757" y="696"/>
                    <a:pt x="2448" y="503"/>
                    <a:pt x="2108" y="503"/>
                  </a:cubicBezTo>
                  <a:cubicBezTo>
                    <a:pt x="1975" y="503"/>
                    <a:pt x="1837" y="532"/>
                    <a:pt x="1703" y="596"/>
                  </a:cubicBezTo>
                  <a:cubicBezTo>
                    <a:pt x="1476" y="218"/>
                    <a:pt x="1066" y="0"/>
                    <a:pt x="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0314;p68">
              <a:extLst>
                <a:ext uri="{FF2B5EF4-FFF2-40B4-BE49-F238E27FC236}">
                  <a16:creationId xmlns:a16="http://schemas.microsoft.com/office/drawing/2014/main" id="{236CAA40-CA26-6BEC-60AF-AA1A14B9FF5F}"/>
                </a:ext>
              </a:extLst>
            </p:cNvPr>
            <p:cNvSpPr/>
            <p:nvPr/>
          </p:nvSpPr>
          <p:spPr>
            <a:xfrm>
              <a:off x="6260090" y="3449611"/>
              <a:ext cx="76643" cy="44947"/>
            </a:xfrm>
            <a:custGeom>
              <a:avLst/>
              <a:gdLst/>
              <a:ahLst/>
              <a:cxnLst/>
              <a:rect l="l" t="t" r="r" b="b"/>
              <a:pathLst>
                <a:path w="2406" h="1411" extrusionOk="0">
                  <a:moveTo>
                    <a:pt x="1868" y="0"/>
                  </a:moveTo>
                  <a:cubicBezTo>
                    <a:pt x="1523" y="0"/>
                    <a:pt x="1190" y="178"/>
                    <a:pt x="1012" y="541"/>
                  </a:cubicBezTo>
                  <a:cubicBezTo>
                    <a:pt x="891" y="501"/>
                    <a:pt x="765" y="480"/>
                    <a:pt x="638" y="480"/>
                  </a:cubicBezTo>
                  <a:cubicBezTo>
                    <a:pt x="466" y="480"/>
                    <a:pt x="291" y="518"/>
                    <a:pt x="119" y="601"/>
                  </a:cubicBezTo>
                  <a:cubicBezTo>
                    <a:pt x="36" y="636"/>
                    <a:pt x="0" y="732"/>
                    <a:pt x="36" y="803"/>
                  </a:cubicBezTo>
                  <a:cubicBezTo>
                    <a:pt x="70" y="855"/>
                    <a:pt x="129" y="894"/>
                    <a:pt x="186" y="894"/>
                  </a:cubicBezTo>
                  <a:cubicBezTo>
                    <a:pt x="209" y="894"/>
                    <a:pt x="230" y="888"/>
                    <a:pt x="250" y="875"/>
                  </a:cubicBezTo>
                  <a:cubicBezTo>
                    <a:pt x="375" y="820"/>
                    <a:pt x="506" y="794"/>
                    <a:pt x="636" y="794"/>
                  </a:cubicBezTo>
                  <a:cubicBezTo>
                    <a:pt x="990" y="794"/>
                    <a:pt x="1332" y="987"/>
                    <a:pt x="1489" y="1327"/>
                  </a:cubicBezTo>
                  <a:cubicBezTo>
                    <a:pt x="1512" y="1386"/>
                    <a:pt x="1572" y="1410"/>
                    <a:pt x="1631" y="1410"/>
                  </a:cubicBezTo>
                  <a:cubicBezTo>
                    <a:pt x="1750" y="1410"/>
                    <a:pt x="1822" y="1291"/>
                    <a:pt x="1786" y="1196"/>
                  </a:cubicBezTo>
                  <a:cubicBezTo>
                    <a:pt x="1679" y="970"/>
                    <a:pt x="1500" y="779"/>
                    <a:pt x="1310" y="660"/>
                  </a:cubicBezTo>
                  <a:cubicBezTo>
                    <a:pt x="1435" y="426"/>
                    <a:pt x="1654" y="315"/>
                    <a:pt x="1877" y="315"/>
                  </a:cubicBezTo>
                  <a:cubicBezTo>
                    <a:pt x="1971" y="315"/>
                    <a:pt x="2067" y="335"/>
                    <a:pt x="2155" y="374"/>
                  </a:cubicBezTo>
                  <a:cubicBezTo>
                    <a:pt x="2175" y="388"/>
                    <a:pt x="2198" y="394"/>
                    <a:pt x="2221" y="394"/>
                  </a:cubicBezTo>
                  <a:cubicBezTo>
                    <a:pt x="2280" y="394"/>
                    <a:pt x="2341" y="355"/>
                    <a:pt x="2358" y="303"/>
                  </a:cubicBezTo>
                  <a:cubicBezTo>
                    <a:pt x="2405" y="220"/>
                    <a:pt x="2358" y="124"/>
                    <a:pt x="2286" y="89"/>
                  </a:cubicBezTo>
                  <a:cubicBezTo>
                    <a:pt x="2151" y="30"/>
                    <a:pt x="2009" y="0"/>
                    <a:pt x="18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0315;p68">
              <a:extLst>
                <a:ext uri="{FF2B5EF4-FFF2-40B4-BE49-F238E27FC236}">
                  <a16:creationId xmlns:a16="http://schemas.microsoft.com/office/drawing/2014/main" id="{5ED9DAB8-9DF4-EBA8-4562-46962A402955}"/>
                </a:ext>
              </a:extLst>
            </p:cNvPr>
            <p:cNvSpPr/>
            <p:nvPr/>
          </p:nvSpPr>
          <p:spPr>
            <a:xfrm>
              <a:off x="6415574" y="3498349"/>
              <a:ext cx="49343" cy="21598"/>
            </a:xfrm>
            <a:custGeom>
              <a:avLst/>
              <a:gdLst/>
              <a:ahLst/>
              <a:cxnLst/>
              <a:rect l="l" t="t" r="r" b="b"/>
              <a:pathLst>
                <a:path w="1549" h="678" extrusionOk="0">
                  <a:moveTo>
                    <a:pt x="642" y="1"/>
                  </a:moveTo>
                  <a:cubicBezTo>
                    <a:pt x="446" y="1"/>
                    <a:pt x="250" y="58"/>
                    <a:pt x="84" y="178"/>
                  </a:cubicBezTo>
                  <a:cubicBezTo>
                    <a:pt x="13" y="237"/>
                    <a:pt x="1" y="333"/>
                    <a:pt x="37" y="404"/>
                  </a:cubicBezTo>
                  <a:cubicBezTo>
                    <a:pt x="75" y="450"/>
                    <a:pt x="128" y="477"/>
                    <a:pt x="180" y="477"/>
                  </a:cubicBezTo>
                  <a:cubicBezTo>
                    <a:pt x="209" y="477"/>
                    <a:pt x="237" y="469"/>
                    <a:pt x="263" y="452"/>
                  </a:cubicBezTo>
                  <a:cubicBezTo>
                    <a:pt x="382" y="366"/>
                    <a:pt x="521" y="324"/>
                    <a:pt x="659" y="324"/>
                  </a:cubicBezTo>
                  <a:cubicBezTo>
                    <a:pt x="865" y="324"/>
                    <a:pt x="1068" y="417"/>
                    <a:pt x="1203" y="595"/>
                  </a:cubicBezTo>
                  <a:cubicBezTo>
                    <a:pt x="1227" y="642"/>
                    <a:pt x="1275" y="678"/>
                    <a:pt x="1334" y="678"/>
                  </a:cubicBezTo>
                  <a:cubicBezTo>
                    <a:pt x="1465" y="678"/>
                    <a:pt x="1549" y="523"/>
                    <a:pt x="1465" y="416"/>
                  </a:cubicBezTo>
                  <a:cubicBezTo>
                    <a:pt x="1268" y="146"/>
                    <a:pt x="954" y="1"/>
                    <a:pt x="6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0316;p68">
              <a:extLst>
                <a:ext uri="{FF2B5EF4-FFF2-40B4-BE49-F238E27FC236}">
                  <a16:creationId xmlns:a16="http://schemas.microsoft.com/office/drawing/2014/main" id="{77BD28D9-1F6E-84CF-82A9-B46405114BEE}"/>
                </a:ext>
              </a:extLst>
            </p:cNvPr>
            <p:cNvSpPr/>
            <p:nvPr/>
          </p:nvSpPr>
          <p:spPr>
            <a:xfrm>
              <a:off x="6344283" y="3473247"/>
              <a:ext cx="41380" cy="32301"/>
            </a:xfrm>
            <a:custGeom>
              <a:avLst/>
              <a:gdLst/>
              <a:ahLst/>
              <a:cxnLst/>
              <a:rect l="l" t="t" r="r" b="b"/>
              <a:pathLst>
                <a:path w="1299" h="1014" extrusionOk="0">
                  <a:moveTo>
                    <a:pt x="1122" y="0"/>
                  </a:moveTo>
                  <a:cubicBezTo>
                    <a:pt x="1048" y="0"/>
                    <a:pt x="986" y="56"/>
                    <a:pt x="953" y="133"/>
                  </a:cubicBezTo>
                  <a:cubicBezTo>
                    <a:pt x="899" y="455"/>
                    <a:pt x="612" y="701"/>
                    <a:pt x="293" y="701"/>
                  </a:cubicBezTo>
                  <a:cubicBezTo>
                    <a:pt x="259" y="701"/>
                    <a:pt x="225" y="698"/>
                    <a:pt x="191" y="692"/>
                  </a:cubicBezTo>
                  <a:cubicBezTo>
                    <a:pt x="178" y="689"/>
                    <a:pt x="166" y="687"/>
                    <a:pt x="155" y="687"/>
                  </a:cubicBezTo>
                  <a:cubicBezTo>
                    <a:pt x="87" y="687"/>
                    <a:pt x="33" y="742"/>
                    <a:pt x="12" y="823"/>
                  </a:cubicBezTo>
                  <a:cubicBezTo>
                    <a:pt x="0" y="906"/>
                    <a:pt x="60" y="990"/>
                    <a:pt x="155" y="1002"/>
                  </a:cubicBezTo>
                  <a:cubicBezTo>
                    <a:pt x="215" y="1014"/>
                    <a:pt x="250" y="1014"/>
                    <a:pt x="310" y="1014"/>
                  </a:cubicBezTo>
                  <a:cubicBezTo>
                    <a:pt x="774" y="1014"/>
                    <a:pt x="1203" y="668"/>
                    <a:pt x="1286" y="180"/>
                  </a:cubicBezTo>
                  <a:cubicBezTo>
                    <a:pt x="1298" y="97"/>
                    <a:pt x="1239" y="13"/>
                    <a:pt x="1143" y="2"/>
                  </a:cubicBezTo>
                  <a:cubicBezTo>
                    <a:pt x="1136" y="1"/>
                    <a:pt x="1129" y="0"/>
                    <a:pt x="11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0317;p68">
              <a:extLst>
                <a:ext uri="{FF2B5EF4-FFF2-40B4-BE49-F238E27FC236}">
                  <a16:creationId xmlns:a16="http://schemas.microsoft.com/office/drawing/2014/main" id="{0F1E617D-F7AE-6842-0990-C12DEE989E13}"/>
                </a:ext>
              </a:extLst>
            </p:cNvPr>
            <p:cNvSpPr/>
            <p:nvPr/>
          </p:nvSpPr>
          <p:spPr>
            <a:xfrm>
              <a:off x="6203579" y="3348981"/>
              <a:ext cx="351615" cy="350373"/>
            </a:xfrm>
            <a:custGeom>
              <a:avLst/>
              <a:gdLst/>
              <a:ahLst/>
              <a:cxnLst/>
              <a:rect l="l" t="t" r="r" b="b"/>
              <a:pathLst>
                <a:path w="11038" h="10999" extrusionOk="0">
                  <a:moveTo>
                    <a:pt x="4995" y="1"/>
                  </a:moveTo>
                  <a:cubicBezTo>
                    <a:pt x="4687" y="1"/>
                    <a:pt x="4370" y="111"/>
                    <a:pt x="4132" y="331"/>
                  </a:cubicBezTo>
                  <a:cubicBezTo>
                    <a:pt x="3987" y="258"/>
                    <a:pt x="3828" y="224"/>
                    <a:pt x="3666" y="224"/>
                  </a:cubicBezTo>
                  <a:cubicBezTo>
                    <a:pt x="3298" y="224"/>
                    <a:pt x="2919" y="402"/>
                    <a:pt x="2679" y="700"/>
                  </a:cubicBezTo>
                  <a:cubicBezTo>
                    <a:pt x="2642" y="695"/>
                    <a:pt x="2604" y="692"/>
                    <a:pt x="2566" y="692"/>
                  </a:cubicBezTo>
                  <a:cubicBezTo>
                    <a:pt x="2064" y="692"/>
                    <a:pt x="1551" y="1122"/>
                    <a:pt x="1429" y="1676"/>
                  </a:cubicBezTo>
                  <a:cubicBezTo>
                    <a:pt x="881" y="1795"/>
                    <a:pt x="488" y="2462"/>
                    <a:pt x="643" y="3081"/>
                  </a:cubicBezTo>
                  <a:cubicBezTo>
                    <a:pt x="84" y="3379"/>
                    <a:pt x="0" y="4248"/>
                    <a:pt x="441" y="4784"/>
                  </a:cubicBezTo>
                  <a:cubicBezTo>
                    <a:pt x="336" y="5477"/>
                    <a:pt x="852" y="6142"/>
                    <a:pt x="1432" y="6142"/>
                  </a:cubicBezTo>
                  <a:cubicBezTo>
                    <a:pt x="1510" y="6142"/>
                    <a:pt x="1589" y="6130"/>
                    <a:pt x="1667" y="6105"/>
                  </a:cubicBezTo>
                  <a:cubicBezTo>
                    <a:pt x="1827" y="6308"/>
                    <a:pt x="2150" y="6444"/>
                    <a:pt x="2456" y="6444"/>
                  </a:cubicBezTo>
                  <a:cubicBezTo>
                    <a:pt x="2491" y="6444"/>
                    <a:pt x="2526" y="6442"/>
                    <a:pt x="2560" y="6439"/>
                  </a:cubicBezTo>
                  <a:cubicBezTo>
                    <a:pt x="3002" y="7378"/>
                    <a:pt x="3681" y="7769"/>
                    <a:pt x="4568" y="7769"/>
                  </a:cubicBezTo>
                  <a:cubicBezTo>
                    <a:pt x="4805" y="7769"/>
                    <a:pt x="5056" y="7741"/>
                    <a:pt x="5322" y="7689"/>
                  </a:cubicBezTo>
                  <a:cubicBezTo>
                    <a:pt x="5429" y="8070"/>
                    <a:pt x="5715" y="8534"/>
                    <a:pt x="6382" y="8915"/>
                  </a:cubicBezTo>
                  <a:cubicBezTo>
                    <a:pt x="7454" y="9534"/>
                    <a:pt x="7965" y="10022"/>
                    <a:pt x="8037" y="10487"/>
                  </a:cubicBezTo>
                  <a:cubicBezTo>
                    <a:pt x="8085" y="10796"/>
                    <a:pt x="8346" y="10999"/>
                    <a:pt x="8644" y="10999"/>
                  </a:cubicBezTo>
                  <a:cubicBezTo>
                    <a:pt x="9049" y="10999"/>
                    <a:pt x="9323" y="10630"/>
                    <a:pt x="9251" y="10260"/>
                  </a:cubicBezTo>
                  <a:lnTo>
                    <a:pt x="8835" y="8355"/>
                  </a:lnTo>
                  <a:cubicBezTo>
                    <a:pt x="9275" y="8260"/>
                    <a:pt x="9573" y="7927"/>
                    <a:pt x="9620" y="7593"/>
                  </a:cubicBezTo>
                  <a:cubicBezTo>
                    <a:pt x="9656" y="7308"/>
                    <a:pt x="9763" y="7177"/>
                    <a:pt x="9644" y="6867"/>
                  </a:cubicBezTo>
                  <a:cubicBezTo>
                    <a:pt x="10299" y="6808"/>
                    <a:pt x="10752" y="6081"/>
                    <a:pt x="10609" y="5427"/>
                  </a:cubicBezTo>
                  <a:cubicBezTo>
                    <a:pt x="11025" y="5034"/>
                    <a:pt x="11037" y="4212"/>
                    <a:pt x="10585" y="3831"/>
                  </a:cubicBezTo>
                  <a:cubicBezTo>
                    <a:pt x="10656" y="3307"/>
                    <a:pt x="10323" y="2760"/>
                    <a:pt x="9823" y="2545"/>
                  </a:cubicBezTo>
                  <a:cubicBezTo>
                    <a:pt x="9835" y="2355"/>
                    <a:pt x="9787" y="2164"/>
                    <a:pt x="9704" y="1974"/>
                  </a:cubicBezTo>
                  <a:cubicBezTo>
                    <a:pt x="9673" y="1919"/>
                    <a:pt x="9616" y="1890"/>
                    <a:pt x="9560" y="1890"/>
                  </a:cubicBezTo>
                  <a:cubicBezTo>
                    <a:pt x="9531" y="1890"/>
                    <a:pt x="9502" y="1898"/>
                    <a:pt x="9478" y="1914"/>
                  </a:cubicBezTo>
                  <a:cubicBezTo>
                    <a:pt x="9406" y="1950"/>
                    <a:pt x="9370" y="2057"/>
                    <a:pt x="9418" y="2129"/>
                  </a:cubicBezTo>
                  <a:cubicBezTo>
                    <a:pt x="9513" y="2295"/>
                    <a:pt x="9537" y="2474"/>
                    <a:pt x="9489" y="2605"/>
                  </a:cubicBezTo>
                  <a:cubicBezTo>
                    <a:pt x="9466" y="2700"/>
                    <a:pt x="9525" y="2783"/>
                    <a:pt x="9609" y="2819"/>
                  </a:cubicBezTo>
                  <a:cubicBezTo>
                    <a:pt x="10061" y="2926"/>
                    <a:pt x="10371" y="3438"/>
                    <a:pt x="10251" y="3855"/>
                  </a:cubicBezTo>
                  <a:cubicBezTo>
                    <a:pt x="10240" y="3938"/>
                    <a:pt x="10263" y="4010"/>
                    <a:pt x="10323" y="4034"/>
                  </a:cubicBezTo>
                  <a:cubicBezTo>
                    <a:pt x="10609" y="4212"/>
                    <a:pt x="10716" y="4724"/>
                    <a:pt x="10490" y="5105"/>
                  </a:cubicBezTo>
                  <a:cubicBezTo>
                    <a:pt x="10418" y="4950"/>
                    <a:pt x="10299" y="4748"/>
                    <a:pt x="10085" y="4557"/>
                  </a:cubicBezTo>
                  <a:cubicBezTo>
                    <a:pt x="10051" y="4529"/>
                    <a:pt x="10014" y="4514"/>
                    <a:pt x="9978" y="4514"/>
                  </a:cubicBezTo>
                  <a:cubicBezTo>
                    <a:pt x="9939" y="4514"/>
                    <a:pt x="9902" y="4532"/>
                    <a:pt x="9870" y="4569"/>
                  </a:cubicBezTo>
                  <a:cubicBezTo>
                    <a:pt x="9799" y="4653"/>
                    <a:pt x="9799" y="4736"/>
                    <a:pt x="9882" y="4796"/>
                  </a:cubicBezTo>
                  <a:cubicBezTo>
                    <a:pt x="10085" y="4974"/>
                    <a:pt x="10216" y="5200"/>
                    <a:pt x="10287" y="5462"/>
                  </a:cubicBezTo>
                  <a:lnTo>
                    <a:pt x="10287" y="5498"/>
                  </a:lnTo>
                  <a:cubicBezTo>
                    <a:pt x="10463" y="6016"/>
                    <a:pt x="10035" y="6624"/>
                    <a:pt x="9592" y="6624"/>
                  </a:cubicBezTo>
                  <a:cubicBezTo>
                    <a:pt x="9526" y="6624"/>
                    <a:pt x="9459" y="6611"/>
                    <a:pt x="9394" y="6581"/>
                  </a:cubicBezTo>
                  <a:lnTo>
                    <a:pt x="9359" y="6581"/>
                  </a:lnTo>
                  <a:cubicBezTo>
                    <a:pt x="9251" y="6510"/>
                    <a:pt x="9120" y="6462"/>
                    <a:pt x="8989" y="6462"/>
                  </a:cubicBezTo>
                  <a:lnTo>
                    <a:pt x="8180" y="6462"/>
                  </a:lnTo>
                  <a:cubicBezTo>
                    <a:pt x="8096" y="6462"/>
                    <a:pt x="8013" y="6534"/>
                    <a:pt x="8013" y="6629"/>
                  </a:cubicBezTo>
                  <a:cubicBezTo>
                    <a:pt x="8013" y="6712"/>
                    <a:pt x="8096" y="6796"/>
                    <a:pt x="8180" y="6796"/>
                  </a:cubicBezTo>
                  <a:lnTo>
                    <a:pt x="8989" y="6796"/>
                  </a:lnTo>
                  <a:cubicBezTo>
                    <a:pt x="9251" y="6796"/>
                    <a:pt x="9442" y="7046"/>
                    <a:pt x="9370" y="7296"/>
                  </a:cubicBezTo>
                  <a:cubicBezTo>
                    <a:pt x="9370" y="7308"/>
                    <a:pt x="9359" y="7367"/>
                    <a:pt x="9311" y="7605"/>
                  </a:cubicBezTo>
                  <a:cubicBezTo>
                    <a:pt x="9228" y="7927"/>
                    <a:pt x="8942" y="8141"/>
                    <a:pt x="8632" y="8141"/>
                  </a:cubicBezTo>
                  <a:lnTo>
                    <a:pt x="7596" y="8141"/>
                  </a:lnTo>
                  <a:cubicBezTo>
                    <a:pt x="7275" y="8141"/>
                    <a:pt x="6989" y="7927"/>
                    <a:pt x="6918" y="7605"/>
                  </a:cubicBezTo>
                  <a:cubicBezTo>
                    <a:pt x="6870" y="7355"/>
                    <a:pt x="6858" y="7296"/>
                    <a:pt x="6858" y="7296"/>
                  </a:cubicBezTo>
                  <a:cubicBezTo>
                    <a:pt x="6799" y="7046"/>
                    <a:pt x="6977" y="6796"/>
                    <a:pt x="7239" y="6796"/>
                  </a:cubicBezTo>
                  <a:lnTo>
                    <a:pt x="7501" y="6796"/>
                  </a:lnTo>
                  <a:cubicBezTo>
                    <a:pt x="7584" y="6796"/>
                    <a:pt x="7656" y="6712"/>
                    <a:pt x="7656" y="6629"/>
                  </a:cubicBezTo>
                  <a:cubicBezTo>
                    <a:pt x="7656" y="6534"/>
                    <a:pt x="7584" y="6462"/>
                    <a:pt x="7501" y="6462"/>
                  </a:cubicBezTo>
                  <a:lnTo>
                    <a:pt x="7239" y="6462"/>
                  </a:lnTo>
                  <a:cubicBezTo>
                    <a:pt x="6763" y="6462"/>
                    <a:pt x="6430" y="6915"/>
                    <a:pt x="6549" y="7355"/>
                  </a:cubicBezTo>
                  <a:cubicBezTo>
                    <a:pt x="6584" y="7593"/>
                    <a:pt x="6608" y="7665"/>
                    <a:pt x="6608" y="7665"/>
                  </a:cubicBezTo>
                  <a:cubicBezTo>
                    <a:pt x="6727" y="8129"/>
                    <a:pt x="7144" y="8439"/>
                    <a:pt x="7596" y="8439"/>
                  </a:cubicBezTo>
                  <a:lnTo>
                    <a:pt x="8525" y="8439"/>
                  </a:lnTo>
                  <a:lnTo>
                    <a:pt x="8942" y="10380"/>
                  </a:lnTo>
                  <a:cubicBezTo>
                    <a:pt x="8954" y="10463"/>
                    <a:pt x="8942" y="10558"/>
                    <a:pt x="8882" y="10630"/>
                  </a:cubicBezTo>
                  <a:cubicBezTo>
                    <a:pt x="8818" y="10703"/>
                    <a:pt x="8733" y="10737"/>
                    <a:pt x="8650" y="10737"/>
                  </a:cubicBezTo>
                  <a:cubicBezTo>
                    <a:pt x="8517" y="10737"/>
                    <a:pt x="8388" y="10648"/>
                    <a:pt x="8358" y="10487"/>
                  </a:cubicBezTo>
                  <a:cubicBezTo>
                    <a:pt x="8275" y="9903"/>
                    <a:pt x="7739" y="9368"/>
                    <a:pt x="6561" y="8677"/>
                  </a:cubicBezTo>
                  <a:cubicBezTo>
                    <a:pt x="5751" y="8225"/>
                    <a:pt x="5513" y="7570"/>
                    <a:pt x="5620" y="6998"/>
                  </a:cubicBezTo>
                  <a:lnTo>
                    <a:pt x="5620" y="6998"/>
                  </a:lnTo>
                  <a:cubicBezTo>
                    <a:pt x="5918" y="7129"/>
                    <a:pt x="5870" y="7272"/>
                    <a:pt x="6025" y="7272"/>
                  </a:cubicBezTo>
                  <a:cubicBezTo>
                    <a:pt x="6156" y="7272"/>
                    <a:pt x="6227" y="7117"/>
                    <a:pt x="6156" y="7010"/>
                  </a:cubicBezTo>
                  <a:cubicBezTo>
                    <a:pt x="6025" y="6820"/>
                    <a:pt x="5834" y="6712"/>
                    <a:pt x="5620" y="6653"/>
                  </a:cubicBezTo>
                  <a:lnTo>
                    <a:pt x="5584" y="6617"/>
                  </a:lnTo>
                  <a:cubicBezTo>
                    <a:pt x="5560" y="6605"/>
                    <a:pt x="5537" y="6599"/>
                    <a:pt x="5516" y="6599"/>
                  </a:cubicBezTo>
                  <a:cubicBezTo>
                    <a:pt x="5495" y="6599"/>
                    <a:pt x="5477" y="6605"/>
                    <a:pt x="5465" y="6617"/>
                  </a:cubicBezTo>
                  <a:cubicBezTo>
                    <a:pt x="5422" y="6610"/>
                    <a:pt x="5377" y="6607"/>
                    <a:pt x="5333" y="6607"/>
                  </a:cubicBezTo>
                  <a:cubicBezTo>
                    <a:pt x="5145" y="6607"/>
                    <a:pt x="4950" y="6666"/>
                    <a:pt x="4787" y="6772"/>
                  </a:cubicBezTo>
                  <a:cubicBezTo>
                    <a:pt x="4715" y="6831"/>
                    <a:pt x="4703" y="6927"/>
                    <a:pt x="4751" y="6998"/>
                  </a:cubicBezTo>
                  <a:cubicBezTo>
                    <a:pt x="4789" y="7044"/>
                    <a:pt x="4838" y="7071"/>
                    <a:pt x="4886" y="7071"/>
                  </a:cubicBezTo>
                  <a:cubicBezTo>
                    <a:pt x="4913" y="7071"/>
                    <a:pt x="4940" y="7063"/>
                    <a:pt x="4965" y="7046"/>
                  </a:cubicBezTo>
                  <a:cubicBezTo>
                    <a:pt x="5072" y="6974"/>
                    <a:pt x="5191" y="6939"/>
                    <a:pt x="5310" y="6939"/>
                  </a:cubicBezTo>
                  <a:cubicBezTo>
                    <a:pt x="5298" y="7058"/>
                    <a:pt x="5287" y="7224"/>
                    <a:pt x="5298" y="7403"/>
                  </a:cubicBezTo>
                  <a:cubicBezTo>
                    <a:pt x="5049" y="7450"/>
                    <a:pt x="4820" y="7475"/>
                    <a:pt x="4609" y="7475"/>
                  </a:cubicBezTo>
                  <a:cubicBezTo>
                    <a:pt x="3761" y="7475"/>
                    <a:pt x="3208" y="7082"/>
                    <a:pt x="2846" y="6224"/>
                  </a:cubicBezTo>
                  <a:cubicBezTo>
                    <a:pt x="2798" y="6058"/>
                    <a:pt x="2762" y="5796"/>
                    <a:pt x="2798" y="5688"/>
                  </a:cubicBezTo>
                  <a:cubicBezTo>
                    <a:pt x="2822" y="5605"/>
                    <a:pt x="2786" y="5510"/>
                    <a:pt x="2691" y="5486"/>
                  </a:cubicBezTo>
                  <a:cubicBezTo>
                    <a:pt x="2672" y="5478"/>
                    <a:pt x="2652" y="5474"/>
                    <a:pt x="2633" y="5474"/>
                  </a:cubicBezTo>
                  <a:cubicBezTo>
                    <a:pt x="2568" y="5474"/>
                    <a:pt x="2507" y="5517"/>
                    <a:pt x="2489" y="5581"/>
                  </a:cubicBezTo>
                  <a:cubicBezTo>
                    <a:pt x="2429" y="5748"/>
                    <a:pt x="2453" y="5974"/>
                    <a:pt x="2489" y="6141"/>
                  </a:cubicBezTo>
                  <a:cubicBezTo>
                    <a:pt x="2469" y="6142"/>
                    <a:pt x="2450" y="6143"/>
                    <a:pt x="2431" y="6143"/>
                  </a:cubicBezTo>
                  <a:cubicBezTo>
                    <a:pt x="2141" y="6143"/>
                    <a:pt x="1950" y="5980"/>
                    <a:pt x="1905" y="5879"/>
                  </a:cubicBezTo>
                  <a:cubicBezTo>
                    <a:pt x="1893" y="5843"/>
                    <a:pt x="1858" y="5808"/>
                    <a:pt x="1810" y="5796"/>
                  </a:cubicBezTo>
                  <a:cubicBezTo>
                    <a:pt x="1789" y="5787"/>
                    <a:pt x="1771" y="5783"/>
                    <a:pt x="1753" y="5783"/>
                  </a:cubicBezTo>
                  <a:cubicBezTo>
                    <a:pt x="1701" y="5783"/>
                    <a:pt x="1658" y="5816"/>
                    <a:pt x="1596" y="5843"/>
                  </a:cubicBezTo>
                  <a:cubicBezTo>
                    <a:pt x="1552" y="5855"/>
                    <a:pt x="1509" y="5861"/>
                    <a:pt x="1466" y="5861"/>
                  </a:cubicBezTo>
                  <a:cubicBezTo>
                    <a:pt x="1050" y="5861"/>
                    <a:pt x="679" y="5315"/>
                    <a:pt x="798" y="4807"/>
                  </a:cubicBezTo>
                  <a:cubicBezTo>
                    <a:pt x="846" y="4653"/>
                    <a:pt x="643" y="4653"/>
                    <a:pt x="536" y="4260"/>
                  </a:cubicBezTo>
                  <a:cubicBezTo>
                    <a:pt x="417" y="3855"/>
                    <a:pt x="584" y="3462"/>
                    <a:pt x="893" y="3367"/>
                  </a:cubicBezTo>
                  <a:cubicBezTo>
                    <a:pt x="977" y="3343"/>
                    <a:pt x="1036" y="3248"/>
                    <a:pt x="1000" y="3164"/>
                  </a:cubicBezTo>
                  <a:cubicBezTo>
                    <a:pt x="798" y="2664"/>
                    <a:pt x="1131" y="2045"/>
                    <a:pt x="1596" y="2009"/>
                  </a:cubicBezTo>
                  <a:cubicBezTo>
                    <a:pt x="1667" y="2009"/>
                    <a:pt x="1739" y="1950"/>
                    <a:pt x="1739" y="1867"/>
                  </a:cubicBezTo>
                  <a:cubicBezTo>
                    <a:pt x="1781" y="1436"/>
                    <a:pt x="2175" y="1060"/>
                    <a:pt x="2570" y="1060"/>
                  </a:cubicBezTo>
                  <a:cubicBezTo>
                    <a:pt x="2623" y="1060"/>
                    <a:pt x="2675" y="1067"/>
                    <a:pt x="2727" y="1081"/>
                  </a:cubicBezTo>
                  <a:cubicBezTo>
                    <a:pt x="2736" y="1082"/>
                    <a:pt x="2745" y="1083"/>
                    <a:pt x="2754" y="1083"/>
                  </a:cubicBezTo>
                  <a:cubicBezTo>
                    <a:pt x="2816" y="1083"/>
                    <a:pt x="2874" y="1049"/>
                    <a:pt x="2905" y="997"/>
                  </a:cubicBezTo>
                  <a:cubicBezTo>
                    <a:pt x="3065" y="744"/>
                    <a:pt x="3387" y="579"/>
                    <a:pt x="3692" y="579"/>
                  </a:cubicBezTo>
                  <a:cubicBezTo>
                    <a:pt x="3773" y="579"/>
                    <a:pt x="3854" y="591"/>
                    <a:pt x="3929" y="616"/>
                  </a:cubicBezTo>
                  <a:cubicBezTo>
                    <a:pt x="3870" y="700"/>
                    <a:pt x="3810" y="819"/>
                    <a:pt x="3810" y="962"/>
                  </a:cubicBezTo>
                  <a:cubicBezTo>
                    <a:pt x="3774" y="962"/>
                    <a:pt x="3739" y="974"/>
                    <a:pt x="3703" y="974"/>
                  </a:cubicBezTo>
                  <a:cubicBezTo>
                    <a:pt x="3465" y="1045"/>
                    <a:pt x="3298" y="1212"/>
                    <a:pt x="3298" y="1212"/>
                  </a:cubicBezTo>
                  <a:cubicBezTo>
                    <a:pt x="3239" y="1271"/>
                    <a:pt x="3239" y="1378"/>
                    <a:pt x="3298" y="1438"/>
                  </a:cubicBezTo>
                  <a:cubicBezTo>
                    <a:pt x="3328" y="1468"/>
                    <a:pt x="3370" y="1483"/>
                    <a:pt x="3411" y="1483"/>
                  </a:cubicBezTo>
                  <a:cubicBezTo>
                    <a:pt x="3453" y="1483"/>
                    <a:pt x="3495" y="1468"/>
                    <a:pt x="3524" y="1438"/>
                  </a:cubicBezTo>
                  <a:cubicBezTo>
                    <a:pt x="3532" y="1422"/>
                    <a:pt x="3715" y="1247"/>
                    <a:pt x="3964" y="1247"/>
                  </a:cubicBezTo>
                  <a:cubicBezTo>
                    <a:pt x="4094" y="1247"/>
                    <a:pt x="4243" y="1295"/>
                    <a:pt x="4394" y="1438"/>
                  </a:cubicBezTo>
                  <a:cubicBezTo>
                    <a:pt x="4417" y="1462"/>
                    <a:pt x="4465" y="1474"/>
                    <a:pt x="4513" y="1474"/>
                  </a:cubicBezTo>
                  <a:cubicBezTo>
                    <a:pt x="4656" y="1474"/>
                    <a:pt x="4715" y="1295"/>
                    <a:pt x="4632" y="1200"/>
                  </a:cubicBezTo>
                  <a:cubicBezTo>
                    <a:pt x="4465" y="1033"/>
                    <a:pt x="4286" y="962"/>
                    <a:pt x="4132" y="926"/>
                  </a:cubicBezTo>
                  <a:cubicBezTo>
                    <a:pt x="4155" y="819"/>
                    <a:pt x="4251" y="688"/>
                    <a:pt x="4298" y="664"/>
                  </a:cubicBezTo>
                  <a:lnTo>
                    <a:pt x="4298" y="640"/>
                  </a:lnTo>
                  <a:cubicBezTo>
                    <a:pt x="4502" y="424"/>
                    <a:pt x="4770" y="329"/>
                    <a:pt x="5016" y="329"/>
                  </a:cubicBezTo>
                  <a:cubicBezTo>
                    <a:pt x="5257" y="329"/>
                    <a:pt x="5478" y="421"/>
                    <a:pt x="5596" y="581"/>
                  </a:cubicBezTo>
                  <a:cubicBezTo>
                    <a:pt x="5620" y="628"/>
                    <a:pt x="5668" y="640"/>
                    <a:pt x="5715" y="664"/>
                  </a:cubicBezTo>
                  <a:cubicBezTo>
                    <a:pt x="5763" y="664"/>
                    <a:pt x="5799" y="640"/>
                    <a:pt x="5834" y="616"/>
                  </a:cubicBezTo>
                  <a:cubicBezTo>
                    <a:pt x="5984" y="476"/>
                    <a:pt x="6190" y="411"/>
                    <a:pt x="6397" y="411"/>
                  </a:cubicBezTo>
                  <a:cubicBezTo>
                    <a:pt x="6700" y="411"/>
                    <a:pt x="7005" y="552"/>
                    <a:pt x="7132" y="807"/>
                  </a:cubicBezTo>
                  <a:cubicBezTo>
                    <a:pt x="7153" y="869"/>
                    <a:pt x="7210" y="904"/>
                    <a:pt x="7287" y="904"/>
                  </a:cubicBezTo>
                  <a:cubicBezTo>
                    <a:pt x="7299" y="904"/>
                    <a:pt x="7310" y="904"/>
                    <a:pt x="7323" y="902"/>
                  </a:cubicBezTo>
                  <a:cubicBezTo>
                    <a:pt x="7391" y="883"/>
                    <a:pt x="7462" y="874"/>
                    <a:pt x="7533" y="874"/>
                  </a:cubicBezTo>
                  <a:cubicBezTo>
                    <a:pt x="7908" y="874"/>
                    <a:pt x="8292" y="1123"/>
                    <a:pt x="8382" y="1474"/>
                  </a:cubicBezTo>
                  <a:cubicBezTo>
                    <a:pt x="8392" y="1544"/>
                    <a:pt x="8445" y="1598"/>
                    <a:pt x="8519" y="1598"/>
                  </a:cubicBezTo>
                  <a:cubicBezTo>
                    <a:pt x="8533" y="1598"/>
                    <a:pt x="8546" y="1596"/>
                    <a:pt x="8561" y="1593"/>
                  </a:cubicBezTo>
                  <a:cubicBezTo>
                    <a:pt x="8578" y="1591"/>
                    <a:pt x="8595" y="1590"/>
                    <a:pt x="8612" y="1590"/>
                  </a:cubicBezTo>
                  <a:cubicBezTo>
                    <a:pt x="8726" y="1590"/>
                    <a:pt x="8843" y="1624"/>
                    <a:pt x="8978" y="1676"/>
                  </a:cubicBezTo>
                  <a:cubicBezTo>
                    <a:pt x="8994" y="1682"/>
                    <a:pt x="9013" y="1685"/>
                    <a:pt x="9033" y="1685"/>
                  </a:cubicBezTo>
                  <a:cubicBezTo>
                    <a:pt x="9095" y="1685"/>
                    <a:pt x="9162" y="1654"/>
                    <a:pt x="9180" y="1581"/>
                  </a:cubicBezTo>
                  <a:cubicBezTo>
                    <a:pt x="9216" y="1497"/>
                    <a:pt x="9180" y="1402"/>
                    <a:pt x="9097" y="1378"/>
                  </a:cubicBezTo>
                  <a:cubicBezTo>
                    <a:pt x="8942" y="1319"/>
                    <a:pt x="8799" y="1271"/>
                    <a:pt x="8644" y="1271"/>
                  </a:cubicBezTo>
                  <a:cubicBezTo>
                    <a:pt x="8472" y="841"/>
                    <a:pt x="7989" y="547"/>
                    <a:pt x="7502" y="547"/>
                  </a:cubicBezTo>
                  <a:cubicBezTo>
                    <a:pt x="7450" y="547"/>
                    <a:pt x="7398" y="550"/>
                    <a:pt x="7346" y="557"/>
                  </a:cubicBezTo>
                  <a:cubicBezTo>
                    <a:pt x="7145" y="251"/>
                    <a:pt x="6767" y="81"/>
                    <a:pt x="6386" y="81"/>
                  </a:cubicBezTo>
                  <a:cubicBezTo>
                    <a:pt x="6159" y="81"/>
                    <a:pt x="5931" y="142"/>
                    <a:pt x="5739" y="271"/>
                  </a:cubicBezTo>
                  <a:cubicBezTo>
                    <a:pt x="5542" y="91"/>
                    <a:pt x="5272" y="1"/>
                    <a:pt x="49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sp>
        <p:nvSpPr>
          <p:cNvPr id="39" name="Google Shape;12882;p72">
            <a:extLst>
              <a:ext uri="{FF2B5EF4-FFF2-40B4-BE49-F238E27FC236}">
                <a16:creationId xmlns:a16="http://schemas.microsoft.com/office/drawing/2014/main" id="{BCAB9C61-7CE7-BD7D-C6EB-398B8EC72534}"/>
              </a:ext>
            </a:extLst>
          </p:cNvPr>
          <p:cNvSpPr/>
          <p:nvPr/>
        </p:nvSpPr>
        <p:spPr>
          <a:xfrm>
            <a:off x="7235635" y="5379595"/>
            <a:ext cx="473515" cy="375936"/>
          </a:xfrm>
          <a:custGeom>
            <a:avLst/>
            <a:gdLst/>
            <a:ahLst/>
            <a:cxnLst/>
            <a:rect l="l" t="t" r="r" b="b"/>
            <a:pathLst>
              <a:path w="11098" h="8811" extrusionOk="0">
                <a:moveTo>
                  <a:pt x="4955" y="0"/>
                </a:moveTo>
                <a:cubicBezTo>
                  <a:pt x="4754" y="0"/>
                  <a:pt x="4539" y="24"/>
                  <a:pt x="4311" y="71"/>
                </a:cubicBezTo>
                <a:cubicBezTo>
                  <a:pt x="3358" y="262"/>
                  <a:pt x="2406" y="833"/>
                  <a:pt x="1418" y="1786"/>
                </a:cubicBezTo>
                <a:cubicBezTo>
                  <a:pt x="1358" y="1845"/>
                  <a:pt x="1358" y="1952"/>
                  <a:pt x="1418" y="2012"/>
                </a:cubicBezTo>
                <a:cubicBezTo>
                  <a:pt x="1453" y="2036"/>
                  <a:pt x="1489" y="2048"/>
                  <a:pt x="1537" y="2048"/>
                </a:cubicBezTo>
                <a:cubicBezTo>
                  <a:pt x="1584" y="2048"/>
                  <a:pt x="1608" y="2036"/>
                  <a:pt x="1656" y="2012"/>
                </a:cubicBezTo>
                <a:cubicBezTo>
                  <a:pt x="2596" y="1095"/>
                  <a:pt x="3489" y="559"/>
                  <a:pt x="4382" y="381"/>
                </a:cubicBezTo>
                <a:cubicBezTo>
                  <a:pt x="4594" y="339"/>
                  <a:pt x="4791" y="318"/>
                  <a:pt x="4972" y="318"/>
                </a:cubicBezTo>
                <a:cubicBezTo>
                  <a:pt x="5311" y="318"/>
                  <a:pt x="5594" y="392"/>
                  <a:pt x="5811" y="547"/>
                </a:cubicBezTo>
                <a:cubicBezTo>
                  <a:pt x="6002" y="678"/>
                  <a:pt x="6109" y="845"/>
                  <a:pt x="6180" y="1000"/>
                </a:cubicBezTo>
                <a:cubicBezTo>
                  <a:pt x="6121" y="976"/>
                  <a:pt x="6061" y="952"/>
                  <a:pt x="6002" y="940"/>
                </a:cubicBezTo>
                <a:cubicBezTo>
                  <a:pt x="5984" y="933"/>
                  <a:pt x="5967" y="930"/>
                  <a:pt x="5949" y="930"/>
                </a:cubicBezTo>
                <a:cubicBezTo>
                  <a:pt x="5882" y="930"/>
                  <a:pt x="5818" y="979"/>
                  <a:pt x="5799" y="1035"/>
                </a:cubicBezTo>
                <a:cubicBezTo>
                  <a:pt x="5764" y="1131"/>
                  <a:pt x="5823" y="1214"/>
                  <a:pt x="5895" y="1250"/>
                </a:cubicBezTo>
                <a:cubicBezTo>
                  <a:pt x="6121" y="1309"/>
                  <a:pt x="6335" y="1416"/>
                  <a:pt x="6537" y="1512"/>
                </a:cubicBezTo>
                <a:cubicBezTo>
                  <a:pt x="6787" y="1667"/>
                  <a:pt x="6907" y="1845"/>
                  <a:pt x="6883" y="2048"/>
                </a:cubicBezTo>
                <a:cubicBezTo>
                  <a:pt x="6847" y="2250"/>
                  <a:pt x="6692" y="2429"/>
                  <a:pt x="6514" y="2464"/>
                </a:cubicBezTo>
                <a:cubicBezTo>
                  <a:pt x="6483" y="2472"/>
                  <a:pt x="6453" y="2476"/>
                  <a:pt x="6425" y="2476"/>
                </a:cubicBezTo>
                <a:cubicBezTo>
                  <a:pt x="6321" y="2476"/>
                  <a:pt x="6234" y="2424"/>
                  <a:pt x="6168" y="2321"/>
                </a:cubicBezTo>
                <a:cubicBezTo>
                  <a:pt x="5871" y="1857"/>
                  <a:pt x="5442" y="1500"/>
                  <a:pt x="4990" y="1297"/>
                </a:cubicBezTo>
                <a:cubicBezTo>
                  <a:pt x="4882" y="1250"/>
                  <a:pt x="4763" y="1202"/>
                  <a:pt x="4668" y="1178"/>
                </a:cubicBezTo>
                <a:cubicBezTo>
                  <a:pt x="4811" y="1152"/>
                  <a:pt x="4954" y="1138"/>
                  <a:pt x="5097" y="1138"/>
                </a:cubicBezTo>
                <a:cubicBezTo>
                  <a:pt x="5144" y="1138"/>
                  <a:pt x="5192" y="1140"/>
                  <a:pt x="5240" y="1143"/>
                </a:cubicBezTo>
                <a:cubicBezTo>
                  <a:pt x="5335" y="1143"/>
                  <a:pt x="5406" y="1083"/>
                  <a:pt x="5406" y="1000"/>
                </a:cubicBezTo>
                <a:cubicBezTo>
                  <a:pt x="5406" y="905"/>
                  <a:pt x="5347" y="833"/>
                  <a:pt x="5263" y="833"/>
                </a:cubicBezTo>
                <a:cubicBezTo>
                  <a:pt x="5208" y="830"/>
                  <a:pt x="5151" y="829"/>
                  <a:pt x="5095" y="829"/>
                </a:cubicBezTo>
                <a:cubicBezTo>
                  <a:pt x="4253" y="829"/>
                  <a:pt x="3373" y="1161"/>
                  <a:pt x="2525" y="1797"/>
                </a:cubicBezTo>
                <a:cubicBezTo>
                  <a:pt x="1954" y="2226"/>
                  <a:pt x="1573" y="2667"/>
                  <a:pt x="1453" y="2810"/>
                </a:cubicBezTo>
                <a:cubicBezTo>
                  <a:pt x="1215" y="2869"/>
                  <a:pt x="977" y="2964"/>
                  <a:pt x="739" y="3083"/>
                </a:cubicBezTo>
                <a:cubicBezTo>
                  <a:pt x="870" y="2917"/>
                  <a:pt x="1013" y="2726"/>
                  <a:pt x="1215" y="2512"/>
                </a:cubicBezTo>
                <a:cubicBezTo>
                  <a:pt x="1275" y="2452"/>
                  <a:pt x="1275" y="2345"/>
                  <a:pt x="1192" y="2286"/>
                </a:cubicBezTo>
                <a:cubicBezTo>
                  <a:pt x="1164" y="2258"/>
                  <a:pt x="1130" y="2244"/>
                  <a:pt x="1094" y="2244"/>
                </a:cubicBezTo>
                <a:cubicBezTo>
                  <a:pt x="1052" y="2244"/>
                  <a:pt x="1009" y="2264"/>
                  <a:pt x="977" y="2309"/>
                </a:cubicBezTo>
                <a:cubicBezTo>
                  <a:pt x="394" y="2964"/>
                  <a:pt x="60" y="3500"/>
                  <a:pt x="37" y="3524"/>
                </a:cubicBezTo>
                <a:cubicBezTo>
                  <a:pt x="1" y="3583"/>
                  <a:pt x="1" y="3643"/>
                  <a:pt x="37" y="3702"/>
                </a:cubicBezTo>
                <a:cubicBezTo>
                  <a:pt x="75" y="3749"/>
                  <a:pt x="123" y="3775"/>
                  <a:pt x="175" y="3775"/>
                </a:cubicBezTo>
                <a:cubicBezTo>
                  <a:pt x="204" y="3775"/>
                  <a:pt x="233" y="3767"/>
                  <a:pt x="263" y="3750"/>
                </a:cubicBezTo>
                <a:cubicBezTo>
                  <a:pt x="691" y="3441"/>
                  <a:pt x="1215" y="3214"/>
                  <a:pt x="1715" y="3107"/>
                </a:cubicBezTo>
                <a:cubicBezTo>
                  <a:pt x="1860" y="3079"/>
                  <a:pt x="2037" y="3059"/>
                  <a:pt x="2203" y="3059"/>
                </a:cubicBezTo>
                <a:cubicBezTo>
                  <a:pt x="2391" y="3059"/>
                  <a:pt x="2567" y="3085"/>
                  <a:pt x="2668" y="3155"/>
                </a:cubicBezTo>
                <a:cubicBezTo>
                  <a:pt x="2799" y="3238"/>
                  <a:pt x="2858" y="3357"/>
                  <a:pt x="2799" y="3476"/>
                </a:cubicBezTo>
                <a:cubicBezTo>
                  <a:pt x="2747" y="3588"/>
                  <a:pt x="2610" y="3674"/>
                  <a:pt x="2395" y="3674"/>
                </a:cubicBezTo>
                <a:cubicBezTo>
                  <a:pt x="2311" y="3674"/>
                  <a:pt x="2215" y="3661"/>
                  <a:pt x="2108" y="3631"/>
                </a:cubicBezTo>
                <a:cubicBezTo>
                  <a:pt x="1912" y="3572"/>
                  <a:pt x="1724" y="3542"/>
                  <a:pt x="1549" y="3542"/>
                </a:cubicBezTo>
                <a:cubicBezTo>
                  <a:pt x="1373" y="3542"/>
                  <a:pt x="1209" y="3572"/>
                  <a:pt x="1061" y="3631"/>
                </a:cubicBezTo>
                <a:cubicBezTo>
                  <a:pt x="799" y="3738"/>
                  <a:pt x="584" y="3929"/>
                  <a:pt x="453" y="4179"/>
                </a:cubicBezTo>
                <a:cubicBezTo>
                  <a:pt x="322" y="4429"/>
                  <a:pt x="275" y="4750"/>
                  <a:pt x="334" y="5048"/>
                </a:cubicBezTo>
                <a:cubicBezTo>
                  <a:pt x="382" y="5310"/>
                  <a:pt x="513" y="5548"/>
                  <a:pt x="703" y="5727"/>
                </a:cubicBezTo>
                <a:cubicBezTo>
                  <a:pt x="632" y="5858"/>
                  <a:pt x="572" y="6012"/>
                  <a:pt x="537" y="6179"/>
                </a:cubicBezTo>
                <a:cubicBezTo>
                  <a:pt x="441" y="6631"/>
                  <a:pt x="525" y="7143"/>
                  <a:pt x="811" y="7632"/>
                </a:cubicBezTo>
                <a:cubicBezTo>
                  <a:pt x="1013" y="8001"/>
                  <a:pt x="1251" y="8239"/>
                  <a:pt x="1275" y="8239"/>
                </a:cubicBezTo>
                <a:cubicBezTo>
                  <a:pt x="1299" y="8274"/>
                  <a:pt x="1346" y="8286"/>
                  <a:pt x="1394" y="8286"/>
                </a:cubicBezTo>
                <a:cubicBezTo>
                  <a:pt x="1430" y="8286"/>
                  <a:pt x="1477" y="8274"/>
                  <a:pt x="1513" y="8239"/>
                </a:cubicBezTo>
                <a:cubicBezTo>
                  <a:pt x="1573" y="8179"/>
                  <a:pt x="1573" y="8084"/>
                  <a:pt x="1513" y="8024"/>
                </a:cubicBezTo>
                <a:cubicBezTo>
                  <a:pt x="1489" y="8001"/>
                  <a:pt x="644" y="7167"/>
                  <a:pt x="870" y="6250"/>
                </a:cubicBezTo>
                <a:cubicBezTo>
                  <a:pt x="977" y="5798"/>
                  <a:pt x="1239" y="5477"/>
                  <a:pt x="1656" y="5298"/>
                </a:cubicBezTo>
                <a:cubicBezTo>
                  <a:pt x="1896" y="5194"/>
                  <a:pt x="2169" y="5144"/>
                  <a:pt x="2455" y="5144"/>
                </a:cubicBezTo>
                <a:cubicBezTo>
                  <a:pt x="2595" y="5144"/>
                  <a:pt x="2738" y="5155"/>
                  <a:pt x="2882" y="5179"/>
                </a:cubicBezTo>
                <a:cubicBezTo>
                  <a:pt x="3382" y="5262"/>
                  <a:pt x="3775" y="5536"/>
                  <a:pt x="3739" y="5762"/>
                </a:cubicBezTo>
                <a:cubicBezTo>
                  <a:pt x="3728" y="5822"/>
                  <a:pt x="3716" y="5858"/>
                  <a:pt x="3668" y="5893"/>
                </a:cubicBezTo>
                <a:cubicBezTo>
                  <a:pt x="3634" y="5910"/>
                  <a:pt x="3589" y="5927"/>
                  <a:pt x="3540" y="5927"/>
                </a:cubicBezTo>
                <a:cubicBezTo>
                  <a:pt x="3519" y="5927"/>
                  <a:pt x="3498" y="5924"/>
                  <a:pt x="3478" y="5917"/>
                </a:cubicBezTo>
                <a:lnTo>
                  <a:pt x="3454" y="5917"/>
                </a:lnTo>
                <a:cubicBezTo>
                  <a:pt x="3394" y="5846"/>
                  <a:pt x="3323" y="5774"/>
                  <a:pt x="3239" y="5715"/>
                </a:cubicBezTo>
                <a:cubicBezTo>
                  <a:pt x="3207" y="5696"/>
                  <a:pt x="3173" y="5687"/>
                  <a:pt x="3141" y="5687"/>
                </a:cubicBezTo>
                <a:cubicBezTo>
                  <a:pt x="3090" y="5687"/>
                  <a:pt x="3042" y="5711"/>
                  <a:pt x="3013" y="5762"/>
                </a:cubicBezTo>
                <a:cubicBezTo>
                  <a:pt x="2966" y="5834"/>
                  <a:pt x="2977" y="5941"/>
                  <a:pt x="3061" y="5977"/>
                </a:cubicBezTo>
                <a:cubicBezTo>
                  <a:pt x="3263" y="6119"/>
                  <a:pt x="3275" y="6274"/>
                  <a:pt x="3263" y="6381"/>
                </a:cubicBezTo>
                <a:cubicBezTo>
                  <a:pt x="3251" y="6536"/>
                  <a:pt x="3132" y="6679"/>
                  <a:pt x="3001" y="6727"/>
                </a:cubicBezTo>
                <a:cubicBezTo>
                  <a:pt x="2976" y="6732"/>
                  <a:pt x="2951" y="6735"/>
                  <a:pt x="2927" y="6735"/>
                </a:cubicBezTo>
                <a:cubicBezTo>
                  <a:pt x="2850" y="6735"/>
                  <a:pt x="2779" y="6704"/>
                  <a:pt x="2716" y="6631"/>
                </a:cubicBezTo>
                <a:cubicBezTo>
                  <a:pt x="2435" y="6342"/>
                  <a:pt x="2096" y="6177"/>
                  <a:pt x="1791" y="6177"/>
                </a:cubicBezTo>
                <a:cubicBezTo>
                  <a:pt x="1707" y="6177"/>
                  <a:pt x="1626" y="6189"/>
                  <a:pt x="1549" y="6215"/>
                </a:cubicBezTo>
                <a:cubicBezTo>
                  <a:pt x="1311" y="6298"/>
                  <a:pt x="1168" y="6477"/>
                  <a:pt x="1120" y="6727"/>
                </a:cubicBezTo>
                <a:cubicBezTo>
                  <a:pt x="1108" y="6810"/>
                  <a:pt x="1168" y="6905"/>
                  <a:pt x="1251" y="6905"/>
                </a:cubicBezTo>
                <a:cubicBezTo>
                  <a:pt x="1259" y="6906"/>
                  <a:pt x="1267" y="6907"/>
                  <a:pt x="1275" y="6907"/>
                </a:cubicBezTo>
                <a:cubicBezTo>
                  <a:pt x="1360" y="6907"/>
                  <a:pt x="1430" y="6850"/>
                  <a:pt x="1430" y="6774"/>
                </a:cubicBezTo>
                <a:cubicBezTo>
                  <a:pt x="1465" y="6620"/>
                  <a:pt x="1549" y="6548"/>
                  <a:pt x="1644" y="6536"/>
                </a:cubicBezTo>
                <a:cubicBezTo>
                  <a:pt x="1690" y="6521"/>
                  <a:pt x="1738" y="6514"/>
                  <a:pt x="1786" y="6514"/>
                </a:cubicBezTo>
                <a:cubicBezTo>
                  <a:pt x="2035" y="6514"/>
                  <a:pt x="2298" y="6700"/>
                  <a:pt x="2477" y="6870"/>
                </a:cubicBezTo>
                <a:cubicBezTo>
                  <a:pt x="2608" y="7012"/>
                  <a:pt x="2763" y="7084"/>
                  <a:pt x="2918" y="7084"/>
                </a:cubicBezTo>
                <a:cubicBezTo>
                  <a:pt x="2977" y="7084"/>
                  <a:pt x="3037" y="7072"/>
                  <a:pt x="3097" y="7048"/>
                </a:cubicBezTo>
                <a:cubicBezTo>
                  <a:pt x="3263" y="6989"/>
                  <a:pt x="3418" y="6870"/>
                  <a:pt x="3501" y="6715"/>
                </a:cubicBezTo>
                <a:cubicBezTo>
                  <a:pt x="3656" y="6870"/>
                  <a:pt x="3918" y="7108"/>
                  <a:pt x="4323" y="7381"/>
                </a:cubicBezTo>
                <a:cubicBezTo>
                  <a:pt x="4966" y="7810"/>
                  <a:pt x="6109" y="8405"/>
                  <a:pt x="7919" y="8810"/>
                </a:cubicBezTo>
                <a:lnTo>
                  <a:pt x="7954" y="8810"/>
                </a:lnTo>
                <a:cubicBezTo>
                  <a:pt x="8026" y="8810"/>
                  <a:pt x="8097" y="8763"/>
                  <a:pt x="8121" y="8679"/>
                </a:cubicBezTo>
                <a:cubicBezTo>
                  <a:pt x="8133" y="8584"/>
                  <a:pt x="8085" y="8501"/>
                  <a:pt x="8002" y="8477"/>
                </a:cubicBezTo>
                <a:cubicBezTo>
                  <a:pt x="6240" y="8096"/>
                  <a:pt x="5144" y="7524"/>
                  <a:pt x="4525" y="7131"/>
                </a:cubicBezTo>
                <a:cubicBezTo>
                  <a:pt x="3870" y="6679"/>
                  <a:pt x="3620" y="6322"/>
                  <a:pt x="3609" y="6322"/>
                </a:cubicBezTo>
                <a:lnTo>
                  <a:pt x="3609" y="6274"/>
                </a:lnTo>
                <a:cubicBezTo>
                  <a:pt x="3716" y="6274"/>
                  <a:pt x="3799" y="6250"/>
                  <a:pt x="3870" y="6191"/>
                </a:cubicBezTo>
                <a:cubicBezTo>
                  <a:pt x="3990" y="6119"/>
                  <a:pt x="4049" y="6000"/>
                  <a:pt x="4085" y="5834"/>
                </a:cubicBezTo>
                <a:cubicBezTo>
                  <a:pt x="4109" y="5607"/>
                  <a:pt x="4001" y="5381"/>
                  <a:pt x="3751" y="5203"/>
                </a:cubicBezTo>
                <a:cubicBezTo>
                  <a:pt x="3561" y="5060"/>
                  <a:pt x="3275" y="4941"/>
                  <a:pt x="2954" y="4881"/>
                </a:cubicBezTo>
                <a:cubicBezTo>
                  <a:pt x="2794" y="4852"/>
                  <a:pt x="2628" y="4836"/>
                  <a:pt x="2461" y="4836"/>
                </a:cubicBezTo>
                <a:cubicBezTo>
                  <a:pt x="1883" y="4836"/>
                  <a:pt x="1297" y="5024"/>
                  <a:pt x="918" y="5477"/>
                </a:cubicBezTo>
                <a:cubicBezTo>
                  <a:pt x="644" y="5191"/>
                  <a:pt x="572" y="4715"/>
                  <a:pt x="763" y="4345"/>
                </a:cubicBezTo>
                <a:cubicBezTo>
                  <a:pt x="848" y="4194"/>
                  <a:pt x="1067" y="3879"/>
                  <a:pt x="1581" y="3879"/>
                </a:cubicBezTo>
                <a:cubicBezTo>
                  <a:pt x="1716" y="3879"/>
                  <a:pt x="1871" y="3901"/>
                  <a:pt x="2049" y="3953"/>
                </a:cubicBezTo>
                <a:cubicBezTo>
                  <a:pt x="2189" y="3994"/>
                  <a:pt x="2318" y="4013"/>
                  <a:pt x="2436" y="4013"/>
                </a:cubicBezTo>
                <a:cubicBezTo>
                  <a:pt x="2788" y="4013"/>
                  <a:pt x="3034" y="3845"/>
                  <a:pt x="3132" y="3631"/>
                </a:cubicBezTo>
                <a:cubicBezTo>
                  <a:pt x="3251" y="3357"/>
                  <a:pt x="3144" y="3083"/>
                  <a:pt x="2882" y="2905"/>
                </a:cubicBezTo>
                <a:cubicBezTo>
                  <a:pt x="2714" y="2806"/>
                  <a:pt x="2470" y="2756"/>
                  <a:pt x="2181" y="2756"/>
                </a:cubicBezTo>
                <a:cubicBezTo>
                  <a:pt x="2123" y="2756"/>
                  <a:pt x="2063" y="2758"/>
                  <a:pt x="2001" y="2762"/>
                </a:cubicBezTo>
                <a:cubicBezTo>
                  <a:pt x="2180" y="2583"/>
                  <a:pt x="2430" y="2333"/>
                  <a:pt x="2739" y="2107"/>
                </a:cubicBezTo>
                <a:cubicBezTo>
                  <a:pt x="2966" y="1928"/>
                  <a:pt x="3251" y="1750"/>
                  <a:pt x="3561" y="1607"/>
                </a:cubicBezTo>
                <a:cubicBezTo>
                  <a:pt x="3742" y="1535"/>
                  <a:pt x="3929" y="1500"/>
                  <a:pt x="4120" y="1500"/>
                </a:cubicBezTo>
                <a:cubicBezTo>
                  <a:pt x="4368" y="1500"/>
                  <a:pt x="4621" y="1559"/>
                  <a:pt x="4871" y="1667"/>
                </a:cubicBezTo>
                <a:cubicBezTo>
                  <a:pt x="5156" y="1786"/>
                  <a:pt x="5406" y="1976"/>
                  <a:pt x="5633" y="2214"/>
                </a:cubicBezTo>
                <a:cubicBezTo>
                  <a:pt x="5299" y="2274"/>
                  <a:pt x="4799" y="2452"/>
                  <a:pt x="4549" y="3000"/>
                </a:cubicBezTo>
                <a:cubicBezTo>
                  <a:pt x="4323" y="3512"/>
                  <a:pt x="4347" y="4048"/>
                  <a:pt x="4668" y="4595"/>
                </a:cubicBezTo>
                <a:cubicBezTo>
                  <a:pt x="5573" y="6239"/>
                  <a:pt x="8681" y="7691"/>
                  <a:pt x="10919" y="7977"/>
                </a:cubicBezTo>
                <a:lnTo>
                  <a:pt x="10931" y="7977"/>
                </a:lnTo>
                <a:cubicBezTo>
                  <a:pt x="11002" y="7977"/>
                  <a:pt x="11074" y="7917"/>
                  <a:pt x="11098" y="7846"/>
                </a:cubicBezTo>
                <a:cubicBezTo>
                  <a:pt x="11050" y="7643"/>
                  <a:pt x="10990" y="7572"/>
                  <a:pt x="10907" y="7560"/>
                </a:cubicBezTo>
                <a:cubicBezTo>
                  <a:pt x="9835" y="7429"/>
                  <a:pt x="8538" y="6989"/>
                  <a:pt x="7407" y="6417"/>
                </a:cubicBezTo>
                <a:cubicBezTo>
                  <a:pt x="6180" y="5786"/>
                  <a:pt x="5287" y="5048"/>
                  <a:pt x="4906" y="4345"/>
                </a:cubicBezTo>
                <a:cubicBezTo>
                  <a:pt x="4656" y="3881"/>
                  <a:pt x="4609" y="3452"/>
                  <a:pt x="4799" y="3048"/>
                </a:cubicBezTo>
                <a:cubicBezTo>
                  <a:pt x="4918" y="2798"/>
                  <a:pt x="5133" y="2607"/>
                  <a:pt x="5442" y="2500"/>
                </a:cubicBezTo>
                <a:cubicBezTo>
                  <a:pt x="5597" y="2440"/>
                  <a:pt x="5752" y="2429"/>
                  <a:pt x="5847" y="2429"/>
                </a:cubicBezTo>
                <a:cubicBezTo>
                  <a:pt x="5859" y="2440"/>
                  <a:pt x="5871" y="2464"/>
                  <a:pt x="5883" y="2488"/>
                </a:cubicBezTo>
                <a:cubicBezTo>
                  <a:pt x="6025" y="2679"/>
                  <a:pt x="6216" y="2798"/>
                  <a:pt x="6418" y="2798"/>
                </a:cubicBezTo>
                <a:cubicBezTo>
                  <a:pt x="6466" y="2798"/>
                  <a:pt x="6526" y="2798"/>
                  <a:pt x="6573" y="2786"/>
                </a:cubicBezTo>
                <a:cubicBezTo>
                  <a:pt x="6883" y="2702"/>
                  <a:pt x="7157" y="2429"/>
                  <a:pt x="7192" y="2095"/>
                </a:cubicBezTo>
                <a:cubicBezTo>
                  <a:pt x="7240" y="1750"/>
                  <a:pt x="7061" y="1440"/>
                  <a:pt x="6692" y="1238"/>
                </a:cubicBezTo>
                <a:cubicBezTo>
                  <a:pt x="6645" y="1202"/>
                  <a:pt x="6597" y="1190"/>
                  <a:pt x="6573" y="1178"/>
                </a:cubicBezTo>
                <a:cubicBezTo>
                  <a:pt x="6537" y="1035"/>
                  <a:pt x="6418" y="595"/>
                  <a:pt x="5990" y="297"/>
                </a:cubicBezTo>
                <a:cubicBezTo>
                  <a:pt x="5711" y="98"/>
                  <a:pt x="5362" y="0"/>
                  <a:pt x="49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0" name="Google Shape;10078;p67">
            <a:extLst>
              <a:ext uri="{FF2B5EF4-FFF2-40B4-BE49-F238E27FC236}">
                <a16:creationId xmlns:a16="http://schemas.microsoft.com/office/drawing/2014/main" id="{F63DEA06-0B3E-A2F2-F5B0-B9A98ECC346A}"/>
              </a:ext>
            </a:extLst>
          </p:cNvPr>
          <p:cNvGrpSpPr/>
          <p:nvPr/>
        </p:nvGrpSpPr>
        <p:grpSpPr>
          <a:xfrm>
            <a:off x="3599816" y="5685704"/>
            <a:ext cx="506683" cy="468365"/>
            <a:chOff x="7384751" y="4147984"/>
            <a:chExt cx="380012" cy="351274"/>
          </a:xfrm>
        </p:grpSpPr>
        <p:sp>
          <p:nvSpPr>
            <p:cNvPr id="41" name="Google Shape;10079;p67">
              <a:extLst>
                <a:ext uri="{FF2B5EF4-FFF2-40B4-BE49-F238E27FC236}">
                  <a16:creationId xmlns:a16="http://schemas.microsoft.com/office/drawing/2014/main" id="{4C17AD57-9166-4F84-78B2-684875D209BD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0080;p67">
              <a:extLst>
                <a:ext uri="{FF2B5EF4-FFF2-40B4-BE49-F238E27FC236}">
                  <a16:creationId xmlns:a16="http://schemas.microsoft.com/office/drawing/2014/main" id="{1E908533-2789-95E2-A920-24BBC88E6BA4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0081;p67">
              <a:extLst>
                <a:ext uri="{FF2B5EF4-FFF2-40B4-BE49-F238E27FC236}">
                  <a16:creationId xmlns:a16="http://schemas.microsoft.com/office/drawing/2014/main" id="{A255C0D2-789E-0B3D-60FF-3FCD0C3C7FAE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0082;p67">
              <a:extLst>
                <a:ext uri="{FF2B5EF4-FFF2-40B4-BE49-F238E27FC236}">
                  <a16:creationId xmlns:a16="http://schemas.microsoft.com/office/drawing/2014/main" id="{9361FC23-262D-C04D-EC99-3270196B84B5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0083;p67">
              <a:extLst>
                <a:ext uri="{FF2B5EF4-FFF2-40B4-BE49-F238E27FC236}">
                  <a16:creationId xmlns:a16="http://schemas.microsoft.com/office/drawing/2014/main" id="{69C571A8-8DFD-C884-470F-E0728AE7D331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" name="Google Shape;10131;p68">
            <a:extLst>
              <a:ext uri="{FF2B5EF4-FFF2-40B4-BE49-F238E27FC236}">
                <a16:creationId xmlns:a16="http://schemas.microsoft.com/office/drawing/2014/main" id="{13F94768-F674-6C82-54DC-27CC0C058C28}"/>
              </a:ext>
            </a:extLst>
          </p:cNvPr>
          <p:cNvGrpSpPr/>
          <p:nvPr/>
        </p:nvGrpSpPr>
        <p:grpSpPr>
          <a:xfrm>
            <a:off x="5357401" y="1777675"/>
            <a:ext cx="493073" cy="471709"/>
            <a:chOff x="3950316" y="3820307"/>
            <a:chExt cx="369805" cy="353782"/>
          </a:xfrm>
        </p:grpSpPr>
        <p:sp>
          <p:nvSpPr>
            <p:cNvPr id="47" name="Google Shape;10132;p68">
              <a:extLst>
                <a:ext uri="{FF2B5EF4-FFF2-40B4-BE49-F238E27FC236}">
                  <a16:creationId xmlns:a16="http://schemas.microsoft.com/office/drawing/2014/main" id="{E24B3560-CBE3-D2C6-C003-E0D8DBC2BBF7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0133;p68">
              <a:extLst>
                <a:ext uri="{FF2B5EF4-FFF2-40B4-BE49-F238E27FC236}">
                  <a16:creationId xmlns:a16="http://schemas.microsoft.com/office/drawing/2014/main" id="{CE10492F-16A0-0FD5-D926-FF84E0627DD3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0134;p68">
              <a:extLst>
                <a:ext uri="{FF2B5EF4-FFF2-40B4-BE49-F238E27FC236}">
                  <a16:creationId xmlns:a16="http://schemas.microsoft.com/office/drawing/2014/main" id="{A473B2CA-47F4-CA13-B503-B2F175A8AED9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0" name="Google Shape;10135;p68">
              <a:extLst>
                <a:ext uri="{FF2B5EF4-FFF2-40B4-BE49-F238E27FC236}">
                  <a16:creationId xmlns:a16="http://schemas.microsoft.com/office/drawing/2014/main" id="{B94AD75E-D085-3683-6383-CBB66DCD288F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" name="Google Shape;13191;p73">
            <a:extLst>
              <a:ext uri="{FF2B5EF4-FFF2-40B4-BE49-F238E27FC236}">
                <a16:creationId xmlns:a16="http://schemas.microsoft.com/office/drawing/2014/main" id="{DB8D0F87-C083-6634-FD30-1ADE2677F086}"/>
              </a:ext>
            </a:extLst>
          </p:cNvPr>
          <p:cNvSpPr/>
          <p:nvPr/>
        </p:nvSpPr>
        <p:spPr>
          <a:xfrm>
            <a:off x="8969047" y="2340792"/>
            <a:ext cx="463403" cy="461917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503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84797-1A0F-D2F4-7EC1-48297A24E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BD839-4F31-4AD9-CB1B-87A1ABAC4371}"/>
              </a:ext>
            </a:extLst>
          </p:cNvPr>
          <p:cNvSpPr txBox="1"/>
          <p:nvPr/>
        </p:nvSpPr>
        <p:spPr>
          <a:xfrm>
            <a:off x="5128203" y="94891"/>
            <a:ext cx="193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Burger’s Equation</a:t>
            </a:r>
          </a:p>
        </p:txBody>
      </p:sp>
      <p:pic>
        <p:nvPicPr>
          <p:cNvPr id="4" name="Picture 3" descr="A rainbow colored graph and a red line&#10;&#10;Description automatically generated with medium confidence">
            <a:extLst>
              <a:ext uri="{FF2B5EF4-FFF2-40B4-BE49-F238E27FC236}">
                <a16:creationId xmlns:a16="http://schemas.microsoft.com/office/drawing/2014/main" id="{8CBC3BB2-B289-9767-7DC7-88211EED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8" y="1070039"/>
            <a:ext cx="6560250" cy="5206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D2624D-2261-6050-530E-161058F9F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990" y="949702"/>
            <a:ext cx="5488010" cy="54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82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23757-E0D5-2145-3711-1A498CE5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210B-1F91-E064-86B4-33B49C2F1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1524000" y="95531"/>
            <a:ext cx="9144000" cy="39683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0C8E5-C202-E17A-5615-847E8861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0" y="709587"/>
            <a:ext cx="6256208" cy="57709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9B98E31-C25F-094D-9C29-95B9F6082B53}"/>
              </a:ext>
            </a:extLst>
          </p:cNvPr>
          <p:cNvSpPr txBox="1">
            <a:spLocks/>
          </p:cNvSpPr>
          <p:nvPr/>
        </p:nvSpPr>
        <p:spPr>
          <a:xfrm rot="10800000" flipV="1">
            <a:off x="8117457" y="2223380"/>
            <a:ext cx="2383766" cy="15204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He normal initializer to initialize the weights to the input layer </a:t>
            </a:r>
          </a:p>
          <a:p>
            <a:endParaRPr lang="en-US" sz="1600" dirty="0"/>
          </a:p>
          <a:p>
            <a:r>
              <a:rPr lang="en-US" sz="1600" dirty="0"/>
              <a:t>Activation function = tanh</a:t>
            </a:r>
          </a:p>
        </p:txBody>
      </p:sp>
    </p:spTree>
    <p:extLst>
      <p:ext uri="{BB962C8B-B14F-4D97-AF65-F5344CB8AC3E}">
        <p14:creationId xmlns:p14="http://schemas.microsoft.com/office/powerpoint/2010/main" val="110451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A28CF-64EF-890F-914E-6D41856FF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89A08-8965-DF72-0AED-3ADC95E0D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56" y="175744"/>
            <a:ext cx="9795638" cy="604728"/>
          </a:xfrm>
        </p:spPr>
        <p:txBody>
          <a:bodyPr>
            <a:normAutofit/>
          </a:bodyPr>
          <a:lstStyle/>
          <a:p>
            <a:r>
              <a:rPr lang="en-US" sz="2800" dirty="0"/>
              <a:t>GPU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EF1C10-E206-C0B8-2967-4BFD9F91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09" y="780472"/>
            <a:ext cx="5828261" cy="555278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2B4E3E-50D6-CF8B-9005-F9C04E8B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3266391"/>
            <a:ext cx="5828261" cy="263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95409-B806-7352-AB76-C223CBF1A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4C1408C-1DFD-F722-221C-98A9B24CD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F423D-E908-553E-4F35-B95F2C955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56" y="175744"/>
            <a:ext cx="9795638" cy="604728"/>
          </a:xfrm>
        </p:spPr>
        <p:txBody>
          <a:bodyPr>
            <a:normAutofit/>
          </a:bodyPr>
          <a:lstStyle/>
          <a:p>
            <a:r>
              <a:rPr lang="en-US" sz="2800" dirty="0"/>
              <a:t>Shallow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10347-3127-75E9-2EC0-7D1BE602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704"/>
          <a:stretch/>
        </p:blipFill>
        <p:spPr>
          <a:xfrm>
            <a:off x="1845613" y="956216"/>
            <a:ext cx="8497723" cy="518467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D8FF77-D857-8EFB-4B9F-3D1744C7F1AD}"/>
              </a:ext>
            </a:extLst>
          </p:cNvPr>
          <p:cNvSpPr/>
          <p:nvPr/>
        </p:nvSpPr>
        <p:spPr>
          <a:xfrm>
            <a:off x="5647038" y="1828799"/>
            <a:ext cx="321275" cy="3089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3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347</Words>
  <Application>Microsoft Macintosh PowerPoint</Application>
  <PresentationFormat>Widescreen</PresentationFormat>
  <Paragraphs>74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Libre Franklin</vt:lpstr>
      <vt:lpstr>Menlo</vt:lpstr>
      <vt:lpstr>Roboto</vt:lpstr>
      <vt:lpstr>Times New Roman</vt:lpstr>
      <vt:lpstr>Wingdings</vt:lpstr>
      <vt:lpstr>Office Theme</vt:lpstr>
      <vt:lpstr>Physics - informed Neural Networks</vt:lpstr>
      <vt:lpstr>PowerPoint Presentation</vt:lpstr>
      <vt:lpstr> </vt:lpstr>
      <vt:lpstr>PINN vs Normal Neural Networks?</vt:lpstr>
      <vt:lpstr> </vt:lpstr>
      <vt:lpstr>PowerPoint Presentation</vt:lpstr>
      <vt:lpstr>CPU</vt:lpstr>
      <vt:lpstr>GPU</vt:lpstr>
      <vt:lpstr>Shallow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Rohatgi, Akshika</dc:creator>
  <cp:lastModifiedBy>Rohatgi, Akshika</cp:lastModifiedBy>
  <cp:revision>20</cp:revision>
  <dcterms:created xsi:type="dcterms:W3CDTF">2024-10-05T15:29:59Z</dcterms:created>
  <dcterms:modified xsi:type="dcterms:W3CDTF">2024-10-06T18:23:08Z</dcterms:modified>
</cp:coreProperties>
</file>